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81" r:id="rId2"/>
    <p:sldId id="289" r:id="rId3"/>
    <p:sldId id="305" r:id="rId4"/>
    <p:sldId id="282" r:id="rId5"/>
    <p:sldId id="283" r:id="rId6"/>
    <p:sldId id="284" r:id="rId7"/>
    <p:sldId id="285" r:id="rId8"/>
    <p:sldId id="286" r:id="rId9"/>
    <p:sldId id="287" r:id="rId10"/>
    <p:sldId id="288" r:id="rId11"/>
    <p:sldId id="290" r:id="rId12"/>
    <p:sldId id="291" r:id="rId13"/>
    <p:sldId id="292" r:id="rId14"/>
    <p:sldId id="309" r:id="rId15"/>
    <p:sldId id="310" r:id="rId16"/>
    <p:sldId id="311" r:id="rId17"/>
    <p:sldId id="293" r:id="rId18"/>
    <p:sldId id="294" r:id="rId19"/>
    <p:sldId id="295" r:id="rId20"/>
    <p:sldId id="296" r:id="rId21"/>
    <p:sldId id="297" r:id="rId22"/>
    <p:sldId id="298" r:id="rId23"/>
    <p:sldId id="301" r:id="rId24"/>
    <p:sldId id="299" r:id="rId25"/>
    <p:sldId id="300" r:id="rId26"/>
    <p:sldId id="302" r:id="rId27"/>
    <p:sldId id="312" r:id="rId28"/>
    <p:sldId id="314" r:id="rId29"/>
    <p:sldId id="313" r:id="rId30"/>
    <p:sldId id="315" r:id="rId31"/>
    <p:sldId id="303" r:id="rId32"/>
    <p:sldId id="306" r:id="rId33"/>
    <p:sldId id="307" r:id="rId34"/>
    <p:sldId id="316" r:id="rId35"/>
    <p:sldId id="304" r:id="rId36"/>
    <p:sldId id="308" r:id="rId37"/>
    <p:sldId id="317" r:id="rId38"/>
    <p:sldId id="280"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743" autoAdjust="0"/>
    <p:restoredTop sz="94548" autoAdjust="0"/>
  </p:normalViewPr>
  <p:slideViewPr>
    <p:cSldViewPr>
      <p:cViewPr>
        <p:scale>
          <a:sx n="70" d="100"/>
          <a:sy n="70" d="100"/>
        </p:scale>
        <p:origin x="-930" y="-81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5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2007_Workbook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2007_Workbook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2007_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2007_Workbook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2007_Workbook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2007_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2007_Workbook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2007_Workbook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2007_Workbook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2007_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8.1882219522663583E-4"/>
          <c:y val="4.689278081069171E-2"/>
          <c:w val="0.9482464911306151"/>
          <c:h val="0.87111661946851637"/>
        </c:manualLayout>
      </c:layout>
      <c:pie3DChart>
        <c:varyColors val="1"/>
        <c:ser>
          <c:idx val="0"/>
          <c:order val="0"/>
          <c:tx>
            <c:strRef>
              <c:f>Лист1!$B$1</c:f>
              <c:strCache>
                <c:ptCount val="1"/>
                <c:pt idx="0">
                  <c:v>Продажи</c:v>
                </c:pt>
              </c:strCache>
            </c:strRef>
          </c:tx>
          <c:explosion val="41"/>
          <c:dLbls>
            <c:showLegendKey val="0"/>
            <c:showVal val="0"/>
            <c:showCatName val="0"/>
            <c:showSerName val="0"/>
            <c:showPercent val="1"/>
            <c:showBubbleSize val="0"/>
            <c:showLeaderLines val="1"/>
          </c:dLbls>
          <c:cat>
            <c:strRef>
              <c:f>Лист1!$A$2:$A$5</c:f>
              <c:strCache>
                <c:ptCount val="2"/>
                <c:pt idx="0">
                  <c:v>да</c:v>
                </c:pt>
                <c:pt idx="1">
                  <c:v>нет</c:v>
                </c:pt>
              </c:strCache>
            </c:strRef>
          </c:cat>
          <c:val>
            <c:numRef>
              <c:f>Лист1!$B$2:$B$5</c:f>
              <c:numCache>
                <c:formatCode>General</c:formatCode>
                <c:ptCount val="4"/>
                <c:pt idx="0">
                  <c:v>98</c:v>
                </c:pt>
                <c:pt idx="1">
                  <c:v>2</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
          <c:dPt>
            <c:idx val="4"/>
            <c:bubble3D val="0"/>
            <c:explosion val="8"/>
          </c:dPt>
          <c:dLbls>
            <c:showLegendKey val="0"/>
            <c:showVal val="0"/>
            <c:showCatName val="0"/>
            <c:showSerName val="0"/>
            <c:showPercent val="1"/>
            <c:showBubbleSize val="0"/>
            <c:showLeaderLines val="1"/>
          </c:dLbls>
          <c:cat>
            <c:strRef>
              <c:f>Лист1!$A$2:$A$6</c:f>
              <c:strCache>
                <c:ptCount val="5"/>
                <c:pt idx="0">
                  <c:v>А)   скорее да</c:v>
                </c:pt>
                <c:pt idx="1">
                  <c:v>Б)   ДА</c:v>
                </c:pt>
                <c:pt idx="2">
                  <c:v>В)   скорее нет</c:v>
                </c:pt>
                <c:pt idx="3">
                  <c:v>Г)   НЕТ</c:v>
                </c:pt>
                <c:pt idx="4">
                  <c:v>Д)  затрудняюсь ответить</c:v>
                </c:pt>
              </c:strCache>
            </c:strRef>
          </c:cat>
          <c:val>
            <c:numRef>
              <c:f>Лист1!$B$2:$B$6</c:f>
              <c:numCache>
                <c:formatCode>General</c:formatCode>
                <c:ptCount val="5"/>
                <c:pt idx="0">
                  <c:v>0</c:v>
                </c:pt>
                <c:pt idx="1">
                  <c:v>0</c:v>
                </c:pt>
                <c:pt idx="2">
                  <c:v>27</c:v>
                </c:pt>
                <c:pt idx="3">
                  <c:v>32</c:v>
                </c:pt>
                <c:pt idx="4">
                  <c:v>41</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cat>
            <c:strRef>
              <c:f>Лист1!$A$2:$A$5</c:f>
              <c:strCache>
                <c:ptCount val="4"/>
                <c:pt idx="0">
                  <c:v>Самсунг</c:v>
                </c:pt>
                <c:pt idx="1">
                  <c:v>Нокиа</c:v>
                </c:pt>
                <c:pt idx="2">
                  <c:v>Леново</c:v>
                </c:pt>
                <c:pt idx="3">
                  <c:v>Другое</c:v>
                </c:pt>
              </c:strCache>
            </c:strRef>
          </c:cat>
          <c:val>
            <c:numRef>
              <c:f>Лист1!$B$2:$B$5</c:f>
              <c:numCache>
                <c:formatCode>General</c:formatCode>
                <c:ptCount val="4"/>
                <c:pt idx="0" formatCode="0%">
                  <c:v>0.65</c:v>
                </c:pt>
                <c:pt idx="1">
                  <c:v>13</c:v>
                </c:pt>
                <c:pt idx="2">
                  <c:v>8</c:v>
                </c:pt>
                <c:pt idx="3">
                  <c:v>14</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Lbls>
            <c:showLegendKey val="0"/>
            <c:showVal val="0"/>
            <c:showCatName val="0"/>
            <c:showSerName val="0"/>
            <c:showPercent val="1"/>
            <c:showBubbleSize val="0"/>
            <c:showLeaderLines val="1"/>
          </c:dLbls>
          <c:cat>
            <c:strRef>
              <c:f>Лист1!$A$2:$A$6</c:f>
              <c:strCache>
                <c:ptCount val="5"/>
                <c:pt idx="0">
                  <c:v>А)   для звонков</c:v>
                </c:pt>
                <c:pt idx="1">
                  <c:v>Б)   для знакомств, общения с людьми в соцсетях</c:v>
                </c:pt>
                <c:pt idx="2">
                  <c:v>В)   для игр</c:v>
                </c:pt>
                <c:pt idx="3">
                  <c:v>Г)   для поиска информации </c:v>
                </c:pt>
                <c:pt idx="4">
                  <c:v>Д)  другое</c:v>
                </c:pt>
              </c:strCache>
            </c:strRef>
          </c:cat>
          <c:val>
            <c:numRef>
              <c:f>Лист1!$B$2:$B$6</c:f>
              <c:numCache>
                <c:formatCode>General</c:formatCode>
                <c:ptCount val="5"/>
                <c:pt idx="0">
                  <c:v>8</c:v>
                </c:pt>
                <c:pt idx="1">
                  <c:v>12</c:v>
                </c:pt>
                <c:pt idx="2">
                  <c:v>52</c:v>
                </c:pt>
                <c:pt idx="3">
                  <c:v>26</c:v>
                </c:pt>
                <c:pt idx="4">
                  <c:v>2</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3"/>
          </c:dPt>
          <c:dPt>
            <c:idx val="2"/>
            <c:bubble3D val="0"/>
            <c:explosion val="0"/>
          </c:dPt>
          <c:dLbls>
            <c:showLegendKey val="0"/>
            <c:showVal val="0"/>
            <c:showCatName val="0"/>
            <c:showSerName val="0"/>
            <c:showPercent val="1"/>
            <c:showBubbleSize val="0"/>
            <c:showLeaderLines val="1"/>
          </c:dLbls>
          <c:cat>
            <c:strRef>
              <c:f>Лист1!$A$2:$A$5</c:f>
              <c:strCache>
                <c:ptCount val="3"/>
                <c:pt idx="0">
                  <c:v>А)   до 30 минут</c:v>
                </c:pt>
                <c:pt idx="1">
                  <c:v>Б)   до 3 часов</c:v>
                </c:pt>
                <c:pt idx="2">
                  <c:v>В)   больше 3часов</c:v>
                </c:pt>
              </c:strCache>
            </c:strRef>
          </c:cat>
          <c:val>
            <c:numRef>
              <c:f>Лист1!$B$2:$B$5</c:f>
              <c:numCache>
                <c:formatCode>General</c:formatCode>
                <c:ptCount val="4"/>
                <c:pt idx="0">
                  <c:v>6</c:v>
                </c:pt>
                <c:pt idx="1">
                  <c:v>42</c:v>
                </c:pt>
                <c:pt idx="2">
                  <c:v>52</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Lbls>
            <c:showLegendKey val="0"/>
            <c:showVal val="0"/>
            <c:showCatName val="0"/>
            <c:showSerName val="0"/>
            <c:showPercent val="1"/>
            <c:showBubbleSize val="0"/>
            <c:showLeaderLines val="1"/>
          </c:dLbls>
          <c:cat>
            <c:strRef>
              <c:f>Лист1!$A$2:$A$5</c:f>
              <c:strCache>
                <c:ptCount val="4"/>
                <c:pt idx="0">
                  <c:v>А)   возле головы</c:v>
                </c:pt>
                <c:pt idx="1">
                  <c:v>Б)   под подушкой</c:v>
                </c:pt>
                <c:pt idx="2">
                  <c:v>В)   на тумбочке рядом с кроватью</c:v>
                </c:pt>
                <c:pt idx="3">
                  <c:v>Г)   в дальнем углу </c:v>
                </c:pt>
              </c:strCache>
            </c:strRef>
          </c:cat>
          <c:val>
            <c:numRef>
              <c:f>Лист1!$B$2:$B$5</c:f>
              <c:numCache>
                <c:formatCode>General</c:formatCode>
                <c:ptCount val="4"/>
                <c:pt idx="0">
                  <c:v>18</c:v>
                </c:pt>
                <c:pt idx="1">
                  <c:v>12</c:v>
                </c:pt>
                <c:pt idx="2">
                  <c:v>62</c:v>
                </c:pt>
                <c:pt idx="3">
                  <c:v>8</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18"/>
          <c:dPt>
            <c:idx val="0"/>
            <c:bubble3D val="0"/>
            <c:explosion val="1"/>
          </c:dPt>
          <c:dPt>
            <c:idx val="1"/>
            <c:bubble3D val="0"/>
            <c:explosion val="9"/>
          </c:dPt>
          <c:dPt>
            <c:idx val="2"/>
            <c:bubble3D val="0"/>
            <c:explosion val="17"/>
          </c:dPt>
          <c:dLbls>
            <c:showLegendKey val="0"/>
            <c:showVal val="0"/>
            <c:showCatName val="0"/>
            <c:showSerName val="0"/>
            <c:showPercent val="1"/>
            <c:showBubbleSize val="0"/>
            <c:showLeaderLines val="1"/>
          </c:dLbls>
          <c:cat>
            <c:strRef>
              <c:f>Лист1!$A$2:$A$5</c:f>
              <c:strCache>
                <c:ptCount val="3"/>
                <c:pt idx="0">
                  <c:v>А)   достаточно часто</c:v>
                </c:pt>
                <c:pt idx="1">
                  <c:v>Б)   редко</c:v>
                </c:pt>
                <c:pt idx="2">
                  <c:v>В)   никогда</c:v>
                </c:pt>
              </c:strCache>
            </c:strRef>
          </c:cat>
          <c:val>
            <c:numRef>
              <c:f>Лист1!$B$2:$B$5</c:f>
              <c:numCache>
                <c:formatCode>General</c:formatCode>
                <c:ptCount val="4"/>
                <c:pt idx="0">
                  <c:v>47</c:v>
                </c:pt>
                <c:pt idx="1">
                  <c:v>49</c:v>
                </c:pt>
                <c:pt idx="2">
                  <c:v>1.4</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Lbls>
            <c:showLegendKey val="0"/>
            <c:showVal val="0"/>
            <c:showCatName val="0"/>
            <c:showSerName val="0"/>
            <c:showPercent val="1"/>
            <c:showBubbleSize val="0"/>
            <c:showLeaderLines val="1"/>
          </c:dLbls>
          <c:cat>
            <c:strRef>
              <c:f>Лист1!$A$2:$A$5</c:f>
              <c:strCache>
                <c:ptCount val="3"/>
                <c:pt idx="0">
                  <c:v>А)  часто</c:v>
                </c:pt>
                <c:pt idx="1">
                  <c:v>Б)   редко</c:v>
                </c:pt>
                <c:pt idx="2">
                  <c:v>В)   никогда</c:v>
                </c:pt>
              </c:strCache>
            </c:strRef>
          </c:cat>
          <c:val>
            <c:numRef>
              <c:f>Лист1!$B$2:$B$5</c:f>
              <c:numCache>
                <c:formatCode>General</c:formatCode>
                <c:ptCount val="4"/>
                <c:pt idx="0">
                  <c:v>38</c:v>
                </c:pt>
                <c:pt idx="1">
                  <c:v>35</c:v>
                </c:pt>
                <c:pt idx="2">
                  <c:v>27</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Lbls>
            <c:showLegendKey val="0"/>
            <c:showVal val="0"/>
            <c:showCatName val="0"/>
            <c:showSerName val="0"/>
            <c:showPercent val="1"/>
            <c:showBubbleSize val="0"/>
            <c:showLeaderLines val="1"/>
          </c:dLbls>
          <c:cat>
            <c:strRef>
              <c:f>Лист1!$A$2:$A$5</c:f>
              <c:strCache>
                <c:ptCount val="2"/>
                <c:pt idx="0">
                  <c:v>А)   кажется</c:v>
                </c:pt>
                <c:pt idx="1">
                  <c:v>Б)   не кажется</c:v>
                </c:pt>
              </c:strCache>
            </c:strRef>
          </c:cat>
          <c:val>
            <c:numRef>
              <c:f>Лист1!$B$2:$B$5</c:f>
              <c:numCache>
                <c:formatCode>General</c:formatCode>
                <c:ptCount val="4"/>
                <c:pt idx="0">
                  <c:v>34</c:v>
                </c:pt>
                <c:pt idx="1">
                  <c:v>3.2</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0"/>
          <c:dLbls>
            <c:showLegendKey val="0"/>
            <c:showVal val="0"/>
            <c:showCatName val="0"/>
            <c:showSerName val="0"/>
            <c:showPercent val="1"/>
            <c:showBubbleSize val="0"/>
            <c:showLeaderLines val="1"/>
          </c:dLbls>
          <c:cat>
            <c:strRef>
              <c:f>Лист1!$A$2:$A$5</c:f>
              <c:strCache>
                <c:ptCount val="4"/>
                <c:pt idx="0">
                  <c:v>А)   легко</c:v>
                </c:pt>
                <c:pt idx="1">
                  <c:v>Б)   с трудом</c:v>
                </c:pt>
                <c:pt idx="2">
                  <c:v>В)   скорее нет</c:v>
                </c:pt>
                <c:pt idx="3">
                  <c:v>Г)   ни за что</c:v>
                </c:pt>
              </c:strCache>
            </c:strRef>
          </c:cat>
          <c:val>
            <c:numRef>
              <c:f>Лист1!$B$2:$B$5</c:f>
              <c:numCache>
                <c:formatCode>General</c:formatCode>
                <c:ptCount val="4"/>
                <c:pt idx="0">
                  <c:v>11</c:v>
                </c:pt>
                <c:pt idx="1">
                  <c:v>19</c:v>
                </c:pt>
                <c:pt idx="2">
                  <c:v>58</c:v>
                </c:pt>
                <c:pt idx="3">
                  <c:v>12</c:v>
                </c:pt>
              </c:numCache>
            </c:numRef>
          </c:val>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800"/>
      </a:pPr>
      <a:endParaRPr lang="ru-RU"/>
    </a:p>
  </c:txPr>
  <c:externalData r:id="rId1">
    <c:autoUpdate val="0"/>
  </c:externalData>
</c:chartSpace>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smtClean="0"/>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B4C71EC6-210F-42DE-9C53-41977AD35B3D}" type="datetimeFigureOut">
              <a:rPr lang="ru-RU" smtClean="0"/>
              <a:t>05.12.2016</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extLst/>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extLst/>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B4C71EC6-210F-42DE-9C53-41977AD35B3D}" type="datetimeFigureOut">
              <a:rPr lang="ru-RU" smtClean="0"/>
              <a:t>05.12.2016</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B4C71EC6-210F-42DE-9C53-41977AD35B3D}" type="datetimeFigureOut">
              <a:rPr lang="ru-RU" smtClean="0"/>
              <a:t>05.12.2016</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smtClean="0"/>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smtClean="0"/>
              <a:t>Образец текста</a:t>
            </a:r>
          </a:p>
        </p:txBody>
      </p:sp>
      <p:sp>
        <p:nvSpPr>
          <p:cNvPr id="5" name="Дата 4"/>
          <p:cNvSpPr>
            <a:spLocks noGrp="1"/>
          </p:cNvSpPr>
          <p:nvPr>
            <p:ph type="dt" sz="half" idx="10"/>
          </p:nvPr>
        </p:nvSpPr>
        <p:spPr/>
        <p:txBody>
          <a:bodyPr/>
          <a:lstStyle>
            <a:extLst/>
          </a:lstStyle>
          <a:p>
            <a:fld id="{B4C71EC6-210F-42DE-9C53-41977AD35B3D}" type="datetimeFigureOut">
              <a:rPr lang="ru-RU" smtClean="0"/>
              <a:t>05.12.2016</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smtClean="0"/>
              <a:t>Вставка рисунка</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9000">
              <a:schemeClr val="bg1">
                <a:lumMod val="75000"/>
              </a:schemeClr>
            </a:gs>
            <a:gs pos="35000">
              <a:schemeClr val="bg1">
                <a:tint val="78000"/>
                <a:satMod val="220000"/>
              </a:schemeClr>
            </a:gs>
            <a:gs pos="85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ru-RU" smtClean="0"/>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B4C71EC6-210F-42DE-9C53-41977AD35B3D}" type="datetimeFigureOut">
              <a:rPr lang="ru-RU" smtClean="0"/>
              <a:t>05.12.2016</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jpe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ncherek.kbrschool.ru/info/2129"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hyperlink" Target="https://marketium.ru/tesn-na-nomofobiyu/" TargetMode="External"/><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hyperlink" Target="http://1-vopros.ru/567-vred-sotovogo.html" TargetMode="External"/><Relationship Id="rId4" Type="http://schemas.openxmlformats.org/officeDocument/2006/relationships/hyperlink" Target="http://gamma7.m-l-m.info/zashhita-ot-elektromagnitnogo-izlucheniya/vliyanie-elektromagnitnogo-izlucheniya-na-cheloveka/mobilnye-telefony/"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278" y="260648"/>
            <a:ext cx="9187932" cy="1446550"/>
          </a:xfrm>
          <a:prstGeom prst="rect">
            <a:avLst/>
          </a:prstGeom>
          <a:noFill/>
        </p:spPr>
        <p:txBody>
          <a:bodyPr wrap="square" lIns="91440" tIns="45720" rIns="91440" bIns="45720">
            <a:spAutoFit/>
          </a:bodyPr>
          <a:lstStyle/>
          <a:p>
            <a:pPr algn="ctr"/>
            <a:r>
              <a:rPr lang="ru-RU" sz="4400" b="1" cap="all" spc="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anose="02040502050405020303" pitchFamily="18" charset="0"/>
              </a:rPr>
              <a:t>Стоит ли жить </a:t>
            </a:r>
          </a:p>
          <a:p>
            <a:pPr algn="ctr"/>
            <a:r>
              <a:rPr lang="ru-RU" sz="4400" b="1" cap="all" spc="0"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anose="02040502050405020303" pitchFamily="18" charset="0"/>
              </a:rPr>
              <a:t>в мобильном телефоне? </a:t>
            </a:r>
            <a:endParaRPr lang="ru-RU" sz="4400" b="1" cap="all" spc="0" dirty="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Georgia" panose="02040502050405020303" pitchFamily="18" charset="0"/>
            </a:endParaRPr>
          </a:p>
        </p:txBody>
      </p:sp>
      <p:pic>
        <p:nvPicPr>
          <p:cNvPr id="24578" name="Picture 2" descr="Картинки по запросу мобильный телефон болезнь нашего времен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1717387"/>
            <a:ext cx="8064986" cy="5043802"/>
          </a:xfrm>
          <a:prstGeom prst="rect">
            <a:avLst/>
          </a:prstGeom>
          <a:noFill/>
          <a:extLst>
            <a:ext uri="{909E8E84-426E-40DD-AFC4-6F175D3DCCD1}">
              <a14:hiddenFill xmlns:a14="http://schemas.microsoft.com/office/drawing/2010/main">
                <a:solidFill>
                  <a:srgbClr val="FFFFFF"/>
                </a:solidFill>
              </a14:hiddenFill>
            </a:ext>
          </a:extLst>
        </p:spPr>
      </p:pic>
      <p:pic>
        <p:nvPicPr>
          <p:cNvPr id="3" name="Офигенный медляк -(ХРУСТАЛЬНАЯ ГРУСТЬ).mp3">
            <a:hlinkClick r:id="" action="ppaction://media"/>
          </p:cNvPr>
          <p:cNvPicPr>
            <a:picLocks noChangeAspect="1"/>
          </p:cNvPicPr>
          <p:nvPr>
            <a:audioFile r:link="rId1"/>
            <p:extLst>
              <p:ext uri="{DAA4B4D4-6D71-4841-9C94-3DE7FCFB9230}">
                <p14:media xmlns:p14="http://schemas.microsoft.com/office/powerpoint/2010/main" r:embed="rId2">
                  <p14:trim end="0.5416"/>
                  <p14:fade out="9750"/>
                </p14:media>
              </p:ext>
            </p:extLst>
          </p:nvPr>
        </p:nvPicPr>
        <p:blipFill>
          <a:blip r:embed="rId5"/>
          <a:stretch>
            <a:fillRect/>
          </a:stretch>
        </p:blipFill>
        <p:spPr>
          <a:xfrm>
            <a:off x="8499401" y="160787"/>
            <a:ext cx="609600" cy="609600"/>
          </a:xfrm>
          <a:prstGeom prst="rect">
            <a:avLst/>
          </a:prstGeom>
        </p:spPr>
      </p:pic>
      <p:sp>
        <p:nvSpPr>
          <p:cNvPr id="4" name="Прямоугольник 3"/>
          <p:cNvSpPr/>
          <p:nvPr/>
        </p:nvSpPr>
        <p:spPr>
          <a:xfrm>
            <a:off x="4555539" y="1719800"/>
            <a:ext cx="4572000" cy="1477328"/>
          </a:xfrm>
          <a:prstGeom prst="rect">
            <a:avLst/>
          </a:prstGeom>
        </p:spPr>
        <p:txBody>
          <a:bodyPr>
            <a:spAutoFit/>
          </a:bodyPr>
          <a:lstStyle/>
          <a:p>
            <a:r>
              <a:rPr lang="ru-RU" b="1" dirty="0">
                <a:ln w="18415" cmpd="sng">
                  <a:solidFill>
                    <a:srgbClr val="FFFFFF"/>
                  </a:solidFill>
                  <a:prstDash val="solid"/>
                </a:ln>
                <a:solidFill>
                  <a:srgbClr val="FFFFFF"/>
                </a:solidFill>
                <a:effectLst>
                  <a:outerShdw blurRad="63500" dir="3600000" algn="tl" rotWithShape="0">
                    <a:srgbClr val="000000">
                      <a:alpha val="70000"/>
                    </a:srgbClr>
                  </a:outerShdw>
                </a:effectLst>
              </a:rPr>
              <a:t>Автор проекта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rPr>
              <a:t>Тхазеплова</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rPr>
              <a:t> Карина</a:t>
            </a:r>
          </a:p>
          <a:p>
            <a:r>
              <a:rPr lang="ru-RU" i="1" dirty="0">
                <a:ln w="18415" cmpd="sng">
                  <a:solidFill>
                    <a:srgbClr val="FFFFFF"/>
                  </a:solidFill>
                  <a:prstDash val="solid"/>
                </a:ln>
                <a:solidFill>
                  <a:srgbClr val="FFFFFF"/>
                </a:solidFill>
                <a:effectLst>
                  <a:outerShdw blurRad="63500" dir="3600000" algn="tl" rotWithShape="0">
                    <a:srgbClr val="000000">
                      <a:alpha val="70000"/>
                    </a:srgbClr>
                  </a:outerShdw>
                </a:effectLst>
              </a:rPr>
              <a:t>                           ученица 10 класса</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ru-RU" i="1" dirty="0">
                <a:ln w="18415" cmpd="sng">
                  <a:solidFill>
                    <a:srgbClr val="FFFFFF"/>
                  </a:solidFill>
                  <a:prstDash val="solid"/>
                </a:ln>
                <a:solidFill>
                  <a:srgbClr val="FFFFFF"/>
                </a:solidFill>
                <a:effectLst>
                  <a:outerShdw blurRad="63500" dir="3600000" algn="tl" rotWithShape="0">
                    <a:srgbClr val="000000">
                      <a:alpha val="70000"/>
                    </a:srgbClr>
                  </a:outerShdw>
                </a:effectLst>
              </a:rPr>
              <a:t>                          МКОУ СОШ </a:t>
            </a:r>
            <a:r>
              <a:rPr lang="ru-RU" i="1" dirty="0" err="1">
                <a:ln w="18415" cmpd="sng">
                  <a:solidFill>
                    <a:srgbClr val="FFFFFF"/>
                  </a:solidFill>
                  <a:prstDash val="solid"/>
                </a:ln>
                <a:solidFill>
                  <a:srgbClr val="FFFFFF"/>
                </a:solidFill>
                <a:effectLst>
                  <a:outerShdw blurRad="63500" dir="3600000" algn="tl" rotWithShape="0">
                    <a:srgbClr val="000000">
                      <a:alpha val="70000"/>
                    </a:srgbClr>
                  </a:outerShdw>
                </a:effectLst>
              </a:rPr>
              <a:t>с.п.Нижний</a:t>
            </a:r>
            <a:r>
              <a:rPr lang="ru-RU" i="1" dirty="0">
                <a:ln w="18415" cmpd="sng">
                  <a:solidFill>
                    <a:srgbClr val="FFFFFF"/>
                  </a:solidFill>
                  <a:prstDash val="solid"/>
                </a:ln>
                <a:solidFill>
                  <a:srgbClr val="FFFFFF"/>
                </a:solidFill>
                <a:effectLst>
                  <a:outerShdw blurRad="63500" dir="3600000" algn="tl" rotWithShape="0">
                    <a:srgbClr val="000000">
                      <a:alpha val="70000"/>
                    </a:srgbClr>
                  </a:outerShdw>
                </a:effectLst>
              </a:rPr>
              <a:t> Черек</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ru-RU" b="1" dirty="0">
                <a:ln w="18415" cmpd="sng">
                  <a:solidFill>
                    <a:srgbClr val="FFFFFF"/>
                  </a:solidFill>
                  <a:prstDash val="solid"/>
                </a:ln>
                <a:solidFill>
                  <a:srgbClr val="FFFFFF"/>
                </a:solidFill>
                <a:effectLst>
                  <a:outerShdw blurRad="63500" dir="3600000" algn="tl" rotWithShape="0">
                    <a:srgbClr val="000000">
                      <a:alpha val="70000"/>
                    </a:srgbClr>
                  </a:outerShdw>
                </a:effectLst>
              </a:rPr>
              <a:t>Руководитель проекта </a:t>
            </a:r>
            <a:r>
              <a:rPr lang="ru-RU" dirty="0" err="1">
                <a:ln w="18415" cmpd="sng">
                  <a:solidFill>
                    <a:srgbClr val="FFFFFF"/>
                  </a:solidFill>
                  <a:prstDash val="solid"/>
                </a:ln>
                <a:solidFill>
                  <a:srgbClr val="FFFFFF"/>
                </a:solidFill>
                <a:effectLst>
                  <a:outerShdw blurRad="63500" dir="3600000" algn="tl" rotWithShape="0">
                    <a:srgbClr val="000000">
                      <a:alpha val="70000"/>
                    </a:srgbClr>
                  </a:outerShdw>
                </a:effectLst>
              </a:rPr>
              <a:t>Тхазеплова</a:t>
            </a:r>
            <a:r>
              <a:rPr lang="ru-RU" dirty="0">
                <a:ln w="18415" cmpd="sng">
                  <a:solidFill>
                    <a:srgbClr val="FFFFFF"/>
                  </a:solidFill>
                  <a:prstDash val="solid"/>
                </a:ln>
                <a:solidFill>
                  <a:srgbClr val="FFFFFF"/>
                </a:solidFill>
                <a:effectLst>
                  <a:outerShdw blurRad="63500" dir="3600000" algn="tl" rotWithShape="0">
                    <a:srgbClr val="000000">
                      <a:alpha val="70000"/>
                    </a:srgbClr>
                  </a:outerShdw>
                </a:effectLst>
              </a:rPr>
              <a:t> А.Х.</a:t>
            </a:r>
          </a:p>
          <a:p>
            <a:r>
              <a:rPr lang="ru-RU"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Классный </a:t>
            </a:r>
            <a:r>
              <a:rPr lang="ru-RU" i="1" dirty="0">
                <a:ln w="18415" cmpd="sng">
                  <a:solidFill>
                    <a:srgbClr val="FFFFFF"/>
                  </a:solidFill>
                  <a:prstDash val="solid"/>
                </a:ln>
                <a:solidFill>
                  <a:srgbClr val="FFFFFF"/>
                </a:solidFill>
                <a:effectLst>
                  <a:outerShdw blurRad="63500" dir="3600000" algn="tl" rotWithShape="0">
                    <a:srgbClr val="000000">
                      <a:alpha val="70000"/>
                    </a:srgbClr>
                  </a:outerShdw>
                </a:effectLst>
              </a:rPr>
              <a:t>руководитель 10 класса</a:t>
            </a:r>
            <a:endParaRPr lang="ru-RU"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19529219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8679" numSld="999">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080" y="0"/>
            <a:ext cx="3045752" cy="6740307"/>
          </a:xfrm>
          <a:prstGeom prst="rect">
            <a:avLst/>
          </a:prstGeom>
        </p:spPr>
        <p:txBody>
          <a:bodyPr wrap="square">
            <a:spAutoFit/>
          </a:bodyPr>
          <a:lstStyle/>
          <a:p>
            <a:r>
              <a:rPr lang="ru-RU" b="1" dirty="0"/>
              <a:t>Гром небесный</a:t>
            </a:r>
          </a:p>
          <a:p>
            <a:r>
              <a:rPr lang="ru-RU" dirty="0"/>
              <a:t>Точнее, молния. При пользовании любым электроприбором нужно соблюдать технику безопасности, не так ли? Это справедливо и для сотовых телефонов. Метеорологи признают: включенный во время грозы мобильный превращается в проводник электрического разряда, который может буквально «притянуть» к себе молнию. Причём неважно, говорят ли в это время по телефону, или нет — даже просто включенный, он может спровоцировать настоящую трагедию. Поэтому запомните: во время грозы мобильный телефон надо выключать.</a:t>
            </a:r>
          </a:p>
        </p:txBody>
      </p:sp>
      <p:pic>
        <p:nvPicPr>
          <p:cNvPr id="31746" name="Picture 2" descr="C:\Users\st1\Desktop\Соцпроект ЗОЖ\grom-i-molniya-animatsionnaya-kartinka-001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99976" y="332656"/>
            <a:ext cx="2369963" cy="4648200"/>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C:\Users\st1\Desktop\Соцпроект ЗОЖ\animasi-bergerak-badai-petir-001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2656"/>
            <a:ext cx="4714143" cy="24957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st1\Desktop\Соцпроект ЗОЖ\animasi-bergerak-badai-petir-001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795557">
            <a:off x="5247564" y="1279592"/>
            <a:ext cx="4714143" cy="2495723"/>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C:\Users\st1\Desktop\Соцпроект ЗОЖ\1810241_3d-белый-люди-фон-телефон-человека.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784" y="1878103"/>
            <a:ext cx="3466628" cy="529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9347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wipe(down)">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5958408" cy="1754326"/>
          </a:xfrm>
          <a:prstGeom prst="rect">
            <a:avLst/>
          </a:prstGeom>
        </p:spPr>
        <p:txBody>
          <a:bodyPr wrap="square">
            <a:spAutoFit/>
          </a:bodyPr>
          <a:lstStyle/>
          <a:p>
            <a:r>
              <a:rPr lang="ru-RU" b="1" i="1" dirty="0"/>
              <a:t>Для справки: </a:t>
            </a:r>
            <a:endParaRPr lang="ru-RU" b="1" i="1" dirty="0" smtClean="0"/>
          </a:p>
          <a:p>
            <a:endParaRPr lang="ru-RU" b="1" i="1" dirty="0"/>
          </a:p>
          <a:p>
            <a:r>
              <a:rPr lang="ru-RU" b="1" i="1" dirty="0" smtClean="0"/>
              <a:t>По </a:t>
            </a:r>
            <a:r>
              <a:rPr lang="ru-RU" b="1" i="1" dirty="0"/>
              <a:t>российским санитарным нормам, ни один мобильный телефон не пригоден для применения человеком, если прижимать трубку к уху, как это делает 98% людей.</a:t>
            </a:r>
            <a:endParaRPr lang="ru-RU" dirty="0"/>
          </a:p>
        </p:txBody>
      </p:sp>
      <p:pic>
        <p:nvPicPr>
          <p:cNvPr id="32770" name="Picture 2" descr="C:\Users\st1\Desktop\Соцпроект ЗОЖ\14802329-La-gente-3d-car-cter-humano-persona-que-se-sienta-en-el-banquillo-y-un-libro-de-lectura-3d-Foto-de-archivo.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69" r="13817"/>
          <a:stretch/>
        </p:blipFill>
        <p:spPr bwMode="auto">
          <a:xfrm>
            <a:off x="28600" y="2473950"/>
            <a:ext cx="3967336" cy="435394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32771" name="Picture 3" descr="C:\Users\st1\Desktop\Соцпроект ЗОЖ\786715.gif"/>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5936" y="1628799"/>
            <a:ext cx="4176464" cy="524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8051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fade">
                                      <p:cBhvr>
                                        <p:cTn id="7" dur="1000"/>
                                        <p:tgtEl>
                                          <p:spTgt spid="32770"/>
                                        </p:tgtEl>
                                      </p:cBhvr>
                                    </p:animEffect>
                                    <p:anim calcmode="lin" valueType="num">
                                      <p:cBhvr>
                                        <p:cTn id="8" dur="1000" fill="hold"/>
                                        <p:tgtEl>
                                          <p:spTgt spid="32770"/>
                                        </p:tgtEl>
                                        <p:attrNameLst>
                                          <p:attrName>ppt_x</p:attrName>
                                        </p:attrNameLst>
                                      </p:cBhvr>
                                      <p:tavLst>
                                        <p:tav tm="0">
                                          <p:val>
                                            <p:strVal val="#ppt_x"/>
                                          </p:val>
                                        </p:tav>
                                        <p:tav tm="100000">
                                          <p:val>
                                            <p:strVal val="#ppt_x"/>
                                          </p:val>
                                        </p:tav>
                                      </p:tavLst>
                                    </p:anim>
                                    <p:anim calcmode="lin" valueType="num">
                                      <p:cBhvr>
                                        <p:cTn id="9" dur="1000" fill="hold"/>
                                        <p:tgtEl>
                                          <p:spTgt spid="327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8000">
              <a:schemeClr val="bg1">
                <a:lumMod val="75000"/>
              </a:schemeClr>
            </a:gs>
            <a:gs pos="47000">
              <a:schemeClr val="bg1">
                <a:tint val="78000"/>
                <a:satMod val="220000"/>
              </a:schemeClr>
            </a:gs>
            <a:gs pos="86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182607" y="716702"/>
            <a:ext cx="4572000" cy="1477328"/>
          </a:xfrm>
          <a:prstGeom prst="rect">
            <a:avLst/>
          </a:prstGeom>
        </p:spPr>
        <p:txBody>
          <a:bodyPr>
            <a:spAutoFit/>
          </a:bodyPr>
          <a:lstStyle/>
          <a:p>
            <a:r>
              <a:rPr lang="ru-RU" b="1" i="1" dirty="0"/>
              <a:t>Я </a:t>
            </a:r>
            <a:r>
              <a:rPr lang="ru-RU" b="1" i="1" dirty="0" smtClean="0"/>
              <a:t>решила </a:t>
            </a:r>
            <a:r>
              <a:rPr lang="ru-RU" b="1" i="1" dirty="0"/>
              <a:t>выяснить, какую роль в жизни учеников нашей школы играет мобильный телефон. Для этого я </a:t>
            </a:r>
            <a:r>
              <a:rPr lang="ru-RU" b="1" i="1" dirty="0" smtClean="0"/>
              <a:t>провела </a:t>
            </a:r>
            <a:r>
              <a:rPr lang="ru-RU" b="1" i="1" dirty="0"/>
              <a:t>опрос, в котором участвовали 100 </a:t>
            </a:r>
            <a:r>
              <a:rPr lang="ru-RU" b="1" i="1" dirty="0" smtClean="0"/>
              <a:t>учащихся(7-11 </a:t>
            </a:r>
            <a:r>
              <a:rPr lang="ru-RU" b="1" i="1" dirty="0" err="1"/>
              <a:t>кл</a:t>
            </a:r>
            <a:r>
              <a:rPr lang="ru-RU" b="1" i="1" dirty="0" smtClean="0"/>
              <a:t>).</a:t>
            </a:r>
            <a:endParaRPr lang="ru-RU" dirty="0"/>
          </a:p>
        </p:txBody>
      </p:sp>
      <p:pic>
        <p:nvPicPr>
          <p:cNvPr id="33794" name="Picture 2" descr="C:\Users\st1\Desktop\Соцпроект ЗОЖ\470986411.gif"/>
          <p:cNvPicPr>
            <a:picLocks noChangeAspect="1" noChangeArrowheads="1" noCrop="1"/>
          </p:cNvPicPr>
          <p:nvPr/>
        </p:nvPicPr>
        <p:blipFill>
          <a:blip r:embed="rId2">
            <a:clrChange>
              <a:clrFrom>
                <a:srgbClr val="FDFFFC"/>
              </a:clrFrom>
              <a:clrTo>
                <a:srgbClr val="FDFFFC">
                  <a:alpha val="0"/>
                </a:srgbClr>
              </a:clrTo>
            </a:clrChange>
            <a:extLst>
              <a:ext uri="{28A0092B-C50C-407E-A947-70E740481C1C}">
                <a14:useLocalDpi xmlns:a14="http://schemas.microsoft.com/office/drawing/2010/main" val="0"/>
              </a:ext>
            </a:extLst>
          </a:blip>
          <a:srcRect/>
          <a:stretch>
            <a:fillRect/>
          </a:stretch>
        </p:blipFill>
        <p:spPr bwMode="auto">
          <a:xfrm>
            <a:off x="4565871" y="716702"/>
            <a:ext cx="3435846" cy="4581128"/>
          </a:xfrm>
          <a:prstGeom prst="rect">
            <a:avLst/>
          </a:prstGeom>
          <a:ln>
            <a:noFill/>
          </a:ln>
          <a:effectLst>
            <a:softEdge rad="12700"/>
          </a:effectLst>
          <a:extLst>
            <a:ext uri="{909E8E84-426E-40DD-AFC4-6F175D3DCCD1}">
              <a14:hiddenFill xmlns:a14="http://schemas.microsoft.com/office/drawing/2010/main">
                <a:solidFill>
                  <a:srgbClr val="FFFFFF"/>
                </a:solidFill>
              </a14:hiddenFill>
            </a:ext>
          </a:extLst>
        </p:spPr>
      </p:pic>
      <p:pic>
        <p:nvPicPr>
          <p:cNvPr id="33796" name="Picture 4" descr="C:\Users\st1\Desktop\Соцпроект ЗОЖ\sovershenstvovan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0" y="3717032"/>
            <a:ext cx="4715489" cy="3140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3453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70000">
              <a:schemeClr val="bg1">
                <a:lumMod val="75000"/>
              </a:schemeClr>
            </a:gs>
            <a:gs pos="53000">
              <a:schemeClr val="bg1">
                <a:tint val="78000"/>
                <a:satMod val="220000"/>
              </a:schemeClr>
            </a:gs>
            <a:gs pos="85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34818" name="Picture 2" descr="C:\Users\st1\Desktop\Соцпроект ЗОЖ\imag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2" y="3023893"/>
            <a:ext cx="5107032" cy="38253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3568" y="3933056"/>
            <a:ext cx="1910980" cy="1969770"/>
          </a:xfrm>
          <a:prstGeom prst="rect">
            <a:avLst/>
          </a:prstGeom>
        </p:spPr>
        <p:txBody>
          <a:bodyPr wrap="square">
            <a:spAutoFit/>
          </a:bodyPr>
          <a:lstStyle/>
          <a:p>
            <a:pPr>
              <a:spcAft>
                <a:spcPts val="0"/>
              </a:spcAft>
            </a:pPr>
            <a:r>
              <a:rPr lang="ru-RU" sz="2800" b="1" dirty="0" smtClean="0">
                <a:latin typeface="Times New Roman"/>
                <a:ea typeface="Calibri"/>
              </a:rPr>
              <a:t>Анкета </a:t>
            </a:r>
            <a:r>
              <a:rPr lang="ru-RU" sz="2800" b="1" dirty="0">
                <a:latin typeface="Times New Roman"/>
                <a:ea typeface="Calibri"/>
              </a:rPr>
              <a:t>«Давайте поговорим…» </a:t>
            </a:r>
            <a:endParaRPr lang="ru-RU" sz="2800" dirty="0">
              <a:latin typeface="Times New Roman"/>
              <a:ea typeface="Calibri"/>
            </a:endParaRPr>
          </a:p>
          <a:p>
            <a:pPr>
              <a:spcAft>
                <a:spcPts val="0"/>
              </a:spcAft>
            </a:pPr>
            <a:r>
              <a:rPr lang="ru-RU" sz="1000" b="1" dirty="0">
                <a:latin typeface="Times New Roman"/>
                <a:ea typeface="Calibri"/>
              </a:rPr>
              <a:t>     </a:t>
            </a:r>
            <a:endParaRPr lang="ru-RU" sz="1100" dirty="0">
              <a:effectLst/>
              <a:latin typeface="Times New Roman"/>
              <a:ea typeface="Calibri"/>
            </a:endParaRPr>
          </a:p>
        </p:txBody>
      </p:sp>
      <p:pic>
        <p:nvPicPr>
          <p:cNvPr id="34822" name="Picture 6" descr="C:\Users\st1\Desktop\Соцпроект ЗОЖ\gekleurde-die-mensen-een-cirkel-worden-bevonden-28794193.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92" t="4557" r="2635" b="10152"/>
          <a:stretch/>
        </p:blipFill>
        <p:spPr bwMode="auto">
          <a:xfrm>
            <a:off x="4067944" y="81728"/>
            <a:ext cx="4727790" cy="3851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64387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fade">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t1\YandexDisk-okci100\Скриншоты\2016-12-03_10-23-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62349"/>
            <a:ext cx="8604448" cy="60944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22860" y="-42565"/>
            <a:ext cx="7861768"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ru-RU" sz="4000" b="1" cap="all" spc="0" dirty="0" smtClean="0">
                <a:ln w="0"/>
                <a:solidFill>
                  <a:schemeClr val="bg1"/>
                </a:solidFill>
                <a:effectLst>
                  <a:reflection blurRad="12700" stA="50000" endPos="50000" dist="5000" dir="5400000" sy="-100000" rotWithShape="0"/>
                </a:effectLst>
              </a:rPr>
              <a:t>Составленная мной анкета</a:t>
            </a:r>
            <a:endParaRPr lang="ru-RU" sz="4000" b="1" cap="all" spc="0" dirty="0">
              <a:ln w="0"/>
              <a:solidFill>
                <a:schemeClr val="bg1"/>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61387088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8486"/>
            <a:ext cx="4572000" cy="1200329"/>
          </a:xfrm>
          <a:prstGeom prst="rect">
            <a:avLst/>
          </a:prstGeom>
        </p:spPr>
        <p:txBody>
          <a:bodyPr>
            <a:spAutoFit/>
          </a:bodyPr>
          <a:lstStyle/>
          <a:p>
            <a:r>
              <a:rPr lang="ru-RU" dirty="0"/>
              <a:t>Совместно с педагогом психологом и  </a:t>
            </a:r>
            <a:r>
              <a:rPr lang="ru-RU" dirty="0" err="1"/>
              <a:t>соцпедагогом</a:t>
            </a:r>
            <a:r>
              <a:rPr lang="ru-RU" dirty="0"/>
              <a:t> школы мы подвели итоги анкетирования и проанализировали результаты.</a:t>
            </a:r>
          </a:p>
        </p:txBody>
      </p:sp>
      <p:pic>
        <p:nvPicPr>
          <p:cNvPr id="2051" name="Picture 3" descr="C:\Users\st1\YandexDisk-okci100\Фотокамера\2016-12-03 09-43-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6178" y="1228815"/>
            <a:ext cx="7495838" cy="42164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st1\Desktop\Соцпроект ЗОЖ\22392336-3d-people-with-bar-chart-and-red-arrow-Stock-Photo-man-white-character.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0568" y="3718962"/>
            <a:ext cx="4536504" cy="3398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622187"/>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randombar(horizont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 y="0"/>
            <a:ext cx="8028384" cy="45136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st1\YandexDisk-okci100\Фотокамера\2016-12-03 09-35-2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28" t="10536" r="27254" b="19171"/>
          <a:stretch/>
        </p:blipFill>
        <p:spPr bwMode="auto">
          <a:xfrm>
            <a:off x="3571601" y="3356992"/>
            <a:ext cx="5562208" cy="35010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st1\Desktop\Соцпроект ЗОЖ\5aed858d29c1bd816f5002a2744b0d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400251"/>
            <a:ext cx="3193657" cy="239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76308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fade">
                                      <p:cBhvr>
                                        <p:cTn id="19"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7"/>
            <a:ext cx="6138540" cy="769441"/>
          </a:xfrm>
          <a:prstGeom prst="rect">
            <a:avLst/>
          </a:prstGeom>
        </p:spPr>
        <p:txBody>
          <a:bodyPr wrap="none">
            <a:spAutoFit/>
          </a:bodyPr>
          <a:lstStyle/>
          <a:p>
            <a:pPr>
              <a:spcAft>
                <a:spcPts val="0"/>
              </a:spcAft>
            </a:pPr>
            <a:r>
              <a:rPr lang="ru-RU" sz="4400" b="1" i="1" dirty="0">
                <a:latin typeface="Times New Roman"/>
                <a:ea typeface="Calibri"/>
              </a:rPr>
              <a:t>1. У Вас есть телефон?</a:t>
            </a:r>
            <a:endParaRPr lang="ru-RU" sz="4400" dirty="0">
              <a:effectLst/>
              <a:latin typeface="Times New Roman"/>
              <a:ea typeface="Calibri"/>
            </a:endParaRPr>
          </a:p>
        </p:txBody>
      </p:sp>
      <p:pic>
        <p:nvPicPr>
          <p:cNvPr id="35842" name="Picture 2" descr="C:\Users\st1\Desktop\Соцпроект ЗОЖ\predmeti_03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0"/>
            <a:ext cx="2153056" cy="2790185"/>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Users\st1\Desktop\Соцпроект ЗОЖ\anketa.pn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884368" y="5733256"/>
            <a:ext cx="1080120" cy="882192"/>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Users\st1\Desktop\Соцпроект ЗОЖ\17215047-homme-3d-poussant-signe-pour-cent-rouge-rendu-3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66461"/>
            <a:ext cx="3036912" cy="2273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931106705"/>
              </p:ext>
            </p:extLst>
          </p:nvPr>
        </p:nvGraphicFramePr>
        <p:xfrm>
          <a:off x="1763688" y="1030088"/>
          <a:ext cx="7632848" cy="703210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5426348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fade">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74700"/>
            <a:ext cx="8191538" cy="769441"/>
          </a:xfrm>
          <a:prstGeom prst="rect">
            <a:avLst/>
          </a:prstGeom>
        </p:spPr>
        <p:txBody>
          <a:bodyPr wrap="none">
            <a:spAutoFit/>
          </a:bodyPr>
          <a:lstStyle/>
          <a:p>
            <a:r>
              <a:rPr lang="ru-RU" sz="4400" b="1" i="1" dirty="0">
                <a:latin typeface="Times New Roman"/>
                <a:ea typeface="Calibri"/>
              </a:rPr>
              <a:t>2. Какой фирмы Ваш телефон?</a:t>
            </a:r>
            <a:r>
              <a:rPr lang="ru-RU" sz="4400" b="1" dirty="0">
                <a:latin typeface="Times New Roman"/>
                <a:ea typeface="Calibri"/>
              </a:rPr>
              <a:t> </a:t>
            </a:r>
            <a:endParaRPr lang="ru-RU" sz="4400" dirty="0"/>
          </a:p>
        </p:txBody>
      </p:sp>
      <p:pic>
        <p:nvPicPr>
          <p:cNvPr id="36866" name="Picture 2" descr="C:\Users\st1\Desktop\Соцпроект ЗОЖ\cellp_10.gif"/>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4473" b="93930" l="9585" r="89457"/>
                    </a14:imgEffect>
                  </a14:imgLayer>
                </a14:imgProps>
              </a:ext>
              <a:ext uri="{28A0092B-C50C-407E-A947-70E740481C1C}">
                <a14:useLocalDpi xmlns:a14="http://schemas.microsoft.com/office/drawing/2010/main" val="0"/>
              </a:ext>
            </a:extLst>
          </a:blip>
          <a:srcRect/>
          <a:stretch>
            <a:fillRect/>
          </a:stretch>
        </p:blipFill>
        <p:spPr bwMode="auto">
          <a:xfrm flipH="1">
            <a:off x="5292080" y="404664"/>
            <a:ext cx="4915682"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C:\Users\st1\Desktop\Соцпроект ЗОЖ\chelovechek_galoch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4364310"/>
            <a:ext cx="2915816" cy="24478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1414668233"/>
              </p:ext>
            </p:extLst>
          </p:nvPr>
        </p:nvGraphicFramePr>
        <p:xfrm>
          <a:off x="1259632" y="1213008"/>
          <a:ext cx="5328592" cy="43752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1664466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fade">
                                      <p:cBhvr>
                                        <p:cTn id="7"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64724"/>
            <a:ext cx="8476103" cy="769441"/>
          </a:xfrm>
          <a:prstGeom prst="rect">
            <a:avLst/>
          </a:prstGeom>
        </p:spPr>
        <p:txBody>
          <a:bodyPr wrap="none">
            <a:spAutoFit/>
          </a:bodyPr>
          <a:lstStyle/>
          <a:p>
            <a:pPr>
              <a:spcAft>
                <a:spcPts val="0"/>
              </a:spcAft>
            </a:pPr>
            <a:r>
              <a:rPr lang="ru-RU" sz="4400" b="1" i="1" dirty="0">
                <a:latin typeface="Times New Roman"/>
                <a:ea typeface="Calibri"/>
              </a:rPr>
              <a:t>3. Для чего Вам нужен телефон?</a:t>
            </a:r>
            <a:endParaRPr lang="ru-RU" sz="4400" dirty="0">
              <a:effectLst/>
              <a:latin typeface="Times New Roman"/>
              <a:ea typeface="Calibri"/>
            </a:endParaRPr>
          </a:p>
        </p:txBody>
      </p:sp>
      <p:pic>
        <p:nvPicPr>
          <p:cNvPr id="37890" name="Picture 2" descr="C:\Users\st1\Desktop\Соцпроект ЗОЖ\445565667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4076928"/>
            <a:ext cx="2771800" cy="2781071"/>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st1\Desktop\Соцпроект ЗОЖ\can-stock-photo_csp14824088.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7672"/>
          <a:stretch/>
        </p:blipFill>
        <p:spPr bwMode="auto">
          <a:xfrm>
            <a:off x="-17512" y="940217"/>
            <a:ext cx="2083654" cy="18340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1756945679"/>
              </p:ext>
            </p:extLst>
          </p:nvPr>
        </p:nvGraphicFramePr>
        <p:xfrm>
          <a:off x="1763688" y="922383"/>
          <a:ext cx="7008440" cy="59356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9742389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188640"/>
            <a:ext cx="3240360" cy="2862322"/>
          </a:xfrm>
          <a:prstGeom prst="rect">
            <a:avLst/>
          </a:prstGeom>
        </p:spPr>
        <p:txBody>
          <a:bodyPr wrap="square">
            <a:spAutoFit/>
          </a:bodyPr>
          <a:lstStyle/>
          <a:p>
            <a:r>
              <a:rPr lang="ru-RU" b="1" dirty="0"/>
              <a:t>Чем опасны мобильные телефоны?</a:t>
            </a:r>
          </a:p>
          <a:p>
            <a:r>
              <a:rPr lang="ru-RU" dirty="0"/>
              <a:t>Любой, даже современный и совершенный мобильный телефон - это источник постоянного электромагнитного излучения, способный нанести нашему здоровью определённый вред. </a:t>
            </a:r>
          </a:p>
        </p:txBody>
      </p:sp>
      <p:pic>
        <p:nvPicPr>
          <p:cNvPr id="23554" name="Picture 2" descr="C:\Users\st1\Desktop\Соцпроект ЗОЖ\kak-privezti-tovar-iz-kitaya.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8854" y="183322"/>
            <a:ext cx="2237490" cy="2867640"/>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3" descr="C:\Users\st1\Desktop\Соцпроект ЗОЖ\sm_fu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656" y="-658961"/>
            <a:ext cx="5400600" cy="741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27428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1000" fill="hold"/>
                                        <p:tgtEl>
                                          <p:spTgt spid="23554"/>
                                        </p:tgtEl>
                                        <p:attrNameLst>
                                          <p:attrName>ppt_w</p:attrName>
                                        </p:attrNameLst>
                                      </p:cBhvr>
                                      <p:tavLst>
                                        <p:tav tm="0">
                                          <p:val>
                                            <p:fltVal val="0"/>
                                          </p:val>
                                        </p:tav>
                                        <p:tav tm="100000">
                                          <p:val>
                                            <p:strVal val="#ppt_w"/>
                                          </p:val>
                                        </p:tav>
                                      </p:tavLst>
                                    </p:anim>
                                    <p:anim calcmode="lin" valueType="num">
                                      <p:cBhvr>
                                        <p:cTn id="8" dur="1000" fill="hold"/>
                                        <p:tgtEl>
                                          <p:spTgt spid="23554"/>
                                        </p:tgtEl>
                                        <p:attrNameLst>
                                          <p:attrName>ppt_h</p:attrName>
                                        </p:attrNameLst>
                                      </p:cBhvr>
                                      <p:tavLst>
                                        <p:tav tm="0">
                                          <p:val>
                                            <p:fltVal val="0"/>
                                          </p:val>
                                        </p:tav>
                                        <p:tav tm="100000">
                                          <p:val>
                                            <p:strVal val="#ppt_h"/>
                                          </p:val>
                                        </p:tav>
                                      </p:tavLst>
                                    </p:anim>
                                    <p:anim calcmode="lin" valueType="num">
                                      <p:cBhvr>
                                        <p:cTn id="9" dur="1000" fill="hold"/>
                                        <p:tgtEl>
                                          <p:spTgt spid="2355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458" y="188640"/>
            <a:ext cx="8532440" cy="1077218"/>
          </a:xfrm>
          <a:prstGeom prst="rect">
            <a:avLst/>
          </a:prstGeom>
        </p:spPr>
        <p:txBody>
          <a:bodyPr wrap="square">
            <a:spAutoFit/>
          </a:bodyPr>
          <a:lstStyle/>
          <a:p>
            <a:r>
              <a:rPr lang="ru-RU" sz="3200" b="1" i="1" dirty="0">
                <a:latin typeface="Times New Roman"/>
                <a:ea typeface="Calibri"/>
              </a:rPr>
              <a:t>4. Сколько времени в течение  суток Вы проводите с мобильным </a:t>
            </a:r>
            <a:r>
              <a:rPr lang="ru-RU" sz="3200" b="1" i="1" dirty="0" smtClean="0">
                <a:latin typeface="Times New Roman"/>
                <a:ea typeface="Calibri"/>
              </a:rPr>
              <a:t>телефоном?</a:t>
            </a:r>
            <a:endParaRPr lang="ru-RU" sz="3200" dirty="0"/>
          </a:p>
        </p:txBody>
      </p:sp>
      <p:pic>
        <p:nvPicPr>
          <p:cNvPr id="38914" name="Picture 2" descr="C:\Users\st1\Desktop\Соцпроект ЗОЖ\14869133-3d-people-man-person-with-books-Stock-Photo-knowledge.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58" y="3861048"/>
            <a:ext cx="3039575" cy="299695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3388652723"/>
              </p:ext>
            </p:extLst>
          </p:nvPr>
        </p:nvGraphicFramePr>
        <p:xfrm>
          <a:off x="1524000" y="1397000"/>
          <a:ext cx="7440488" cy="5272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38957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094"/>
            <a:ext cx="7937500" cy="1077218"/>
          </a:xfrm>
          <a:prstGeom prst="rect">
            <a:avLst/>
          </a:prstGeom>
        </p:spPr>
        <p:txBody>
          <a:bodyPr wrap="square">
            <a:spAutoFit/>
          </a:bodyPr>
          <a:lstStyle/>
          <a:p>
            <a:pPr>
              <a:spcAft>
                <a:spcPts val="0"/>
              </a:spcAft>
            </a:pPr>
            <a:r>
              <a:rPr lang="ru-RU" sz="3200" b="1" i="1" dirty="0">
                <a:latin typeface="Times New Roman"/>
                <a:ea typeface="Calibri"/>
              </a:rPr>
              <a:t>5.Во время сна,  где находится ваш телефон?</a:t>
            </a:r>
            <a:endParaRPr lang="ru-RU" sz="3200" dirty="0">
              <a:effectLst/>
              <a:latin typeface="Times New Roman"/>
              <a:ea typeface="Calibri"/>
            </a:endParaRPr>
          </a:p>
        </p:txBody>
      </p:sp>
      <p:pic>
        <p:nvPicPr>
          <p:cNvPr id="39938" name="Picture 2" descr="C:\Users\st1\Desktop\Соцпроект ЗОЖ\14800023-La-gente-3d-de-car-cter-humano-persona-y-un-render-3D-lista-Foto-de-archivo.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854" y="4005064"/>
            <a:ext cx="3079394" cy="2762324"/>
          </a:xfrm>
          <a:prstGeom prst="rect">
            <a:avLst/>
          </a:prstGeom>
          <a:noFill/>
          <a:extLst>
            <a:ext uri="{909E8E84-426E-40DD-AFC4-6F175D3DCCD1}">
              <a14:hiddenFill xmlns:a14="http://schemas.microsoft.com/office/drawing/2010/main">
                <a:solidFill>
                  <a:srgbClr val="FFFFFF"/>
                </a:solidFill>
              </a14:hiddenFill>
            </a:ext>
          </a:extLst>
        </p:spPr>
      </p:pic>
      <p:pic>
        <p:nvPicPr>
          <p:cNvPr id="39939" name="Picture 3" descr="C:\Users\st1\Desktop\Соцпроект ЗОЖ\images (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59513" y="-243408"/>
            <a:ext cx="2486025" cy="18383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3103533230"/>
              </p:ext>
            </p:extLst>
          </p:nvPr>
        </p:nvGraphicFramePr>
        <p:xfrm>
          <a:off x="1475656" y="872716"/>
          <a:ext cx="8269088" cy="6264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550785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fade">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8748464" cy="1569660"/>
          </a:xfrm>
          <a:prstGeom prst="rect">
            <a:avLst/>
          </a:prstGeom>
        </p:spPr>
        <p:txBody>
          <a:bodyPr wrap="square">
            <a:spAutoFit/>
          </a:bodyPr>
          <a:lstStyle/>
          <a:p>
            <a:r>
              <a:rPr lang="ru-RU" sz="3200" b="1" i="1" dirty="0">
                <a:latin typeface="Times New Roman"/>
                <a:ea typeface="Calibri"/>
              </a:rPr>
              <a:t>6.Как часто случается Вам трудно отложить телефон и заняться другими делами?</a:t>
            </a:r>
            <a:endParaRPr lang="ru-RU" sz="3200" dirty="0"/>
          </a:p>
        </p:txBody>
      </p:sp>
      <p:pic>
        <p:nvPicPr>
          <p:cNvPr id="40962" name="Picture 2" descr="C:\Users\st1\Desktop\Соцпроект ЗОЖ\2565511_3d-белый-люди-фон-телефон-древесин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3377144"/>
            <a:ext cx="2549084" cy="32403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3071899977"/>
              </p:ext>
            </p:extLst>
          </p:nvPr>
        </p:nvGraphicFramePr>
        <p:xfrm>
          <a:off x="1691680" y="1509312"/>
          <a:ext cx="7164288" cy="5108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5987974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8150671" cy="1077218"/>
          </a:xfrm>
          <a:prstGeom prst="rect">
            <a:avLst/>
          </a:prstGeom>
        </p:spPr>
        <p:txBody>
          <a:bodyPr wrap="square">
            <a:spAutoFit/>
          </a:bodyPr>
          <a:lstStyle/>
          <a:p>
            <a:pPr>
              <a:spcAft>
                <a:spcPts val="0"/>
              </a:spcAft>
            </a:pPr>
            <a:r>
              <a:rPr lang="ru-RU" sz="3200" b="1" i="1" dirty="0">
                <a:latin typeface="Times New Roman"/>
                <a:ea typeface="Calibri"/>
              </a:rPr>
              <a:t>7. Как часто Вы пренебрегаете сном ради общения по телефону</a:t>
            </a:r>
            <a:r>
              <a:rPr lang="ru-RU" sz="3200" b="1" i="1" dirty="0" smtClean="0">
                <a:latin typeface="Times New Roman"/>
                <a:ea typeface="Calibri"/>
              </a:rPr>
              <a:t>?</a:t>
            </a:r>
            <a:endParaRPr lang="ru-RU" sz="3200" dirty="0">
              <a:latin typeface="Times New Roman"/>
              <a:ea typeface="Calibri"/>
            </a:endParaRPr>
          </a:p>
        </p:txBody>
      </p:sp>
      <p:pic>
        <p:nvPicPr>
          <p:cNvPr id="41987" name="Picture 3" descr="C:\Users\st1\Desktop\Соцпроект ЗОЖ\d-white-people-g-lte-mobile-phone-man-latest-technology-background-357746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2" y="3270106"/>
            <a:ext cx="2737608" cy="35621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4096111533"/>
              </p:ext>
            </p:extLst>
          </p:nvPr>
        </p:nvGraphicFramePr>
        <p:xfrm>
          <a:off x="1524000" y="1397000"/>
          <a:ext cx="7368480" cy="54352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4560615"/>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88640"/>
            <a:ext cx="7992888" cy="1077218"/>
          </a:xfrm>
          <a:prstGeom prst="rect">
            <a:avLst/>
          </a:prstGeom>
        </p:spPr>
        <p:txBody>
          <a:bodyPr wrap="square">
            <a:spAutoFit/>
          </a:bodyPr>
          <a:lstStyle/>
          <a:p>
            <a:pPr>
              <a:spcAft>
                <a:spcPts val="0"/>
              </a:spcAft>
            </a:pPr>
            <a:r>
              <a:rPr lang="ru-RU" sz="3200" b="1" i="1" dirty="0">
                <a:latin typeface="Times New Roman"/>
                <a:ea typeface="Calibri"/>
              </a:rPr>
              <a:t>8. Кажется ли Вам, что Вы проводите слишком много времени с телефоном</a:t>
            </a:r>
            <a:r>
              <a:rPr lang="ru-RU" sz="3200" b="1" i="1" dirty="0" smtClean="0">
                <a:latin typeface="Times New Roman"/>
                <a:ea typeface="Calibri"/>
              </a:rPr>
              <a:t>?</a:t>
            </a:r>
            <a:endParaRPr lang="ru-RU" sz="3200" dirty="0">
              <a:latin typeface="Times New Roman"/>
              <a:ea typeface="Calibri"/>
            </a:endParaRPr>
          </a:p>
        </p:txBody>
      </p:sp>
      <p:pic>
        <p:nvPicPr>
          <p:cNvPr id="43010" name="Picture 2" descr="C:\Users\st1\Desktop\Соцпроект ЗОЖ\1753711_3d-люди-телефон-человек-белый-фон.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4" y="2861868"/>
            <a:ext cx="2430980" cy="3996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1464903689"/>
              </p:ext>
            </p:extLst>
          </p:nvPr>
        </p:nvGraphicFramePr>
        <p:xfrm>
          <a:off x="1524000" y="1397000"/>
          <a:ext cx="7620000" cy="546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888674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7920880" cy="1077218"/>
          </a:xfrm>
          <a:prstGeom prst="rect">
            <a:avLst/>
          </a:prstGeom>
        </p:spPr>
        <p:txBody>
          <a:bodyPr wrap="square">
            <a:spAutoFit/>
          </a:bodyPr>
          <a:lstStyle/>
          <a:p>
            <a:pPr>
              <a:spcAft>
                <a:spcPts val="0"/>
              </a:spcAft>
            </a:pPr>
            <a:r>
              <a:rPr lang="ru-RU" sz="3200" b="1" i="1" dirty="0">
                <a:latin typeface="Times New Roman"/>
                <a:ea typeface="Calibri"/>
              </a:rPr>
              <a:t>9. Сможете Вы отказаться от телефона </a:t>
            </a:r>
            <a:r>
              <a:rPr lang="ru-RU" sz="3200" b="1" i="1" dirty="0" smtClean="0">
                <a:latin typeface="Times New Roman"/>
                <a:ea typeface="Calibri"/>
              </a:rPr>
              <a:t>на целый  </a:t>
            </a:r>
            <a:r>
              <a:rPr lang="ru-RU" sz="3200" b="1" i="1" dirty="0">
                <a:latin typeface="Times New Roman"/>
                <a:ea typeface="Calibri"/>
              </a:rPr>
              <a:t>день?</a:t>
            </a:r>
            <a:endParaRPr lang="ru-RU" sz="3200" dirty="0">
              <a:effectLst/>
              <a:latin typeface="Times New Roman"/>
              <a:ea typeface="Calibri"/>
            </a:endParaRPr>
          </a:p>
        </p:txBody>
      </p:sp>
      <p:pic>
        <p:nvPicPr>
          <p:cNvPr id="44034" name="Picture 2" descr="C:\Users\st1\Desktop\Соцпроект ЗОЖ\d-people-mobile-phone-app-icons-white-background-image-application-49695510.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4437112"/>
            <a:ext cx="3088544" cy="23200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3004860675"/>
              </p:ext>
            </p:extLst>
          </p:nvPr>
        </p:nvGraphicFramePr>
        <p:xfrm>
          <a:off x="1723784" y="1265858"/>
          <a:ext cx="7672752" cy="54912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18278584"/>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7848872" cy="1077218"/>
          </a:xfrm>
          <a:prstGeom prst="rect">
            <a:avLst/>
          </a:prstGeom>
        </p:spPr>
        <p:txBody>
          <a:bodyPr wrap="square">
            <a:spAutoFit/>
          </a:bodyPr>
          <a:lstStyle/>
          <a:p>
            <a:pPr>
              <a:spcAft>
                <a:spcPts val="0"/>
              </a:spcAft>
            </a:pPr>
            <a:r>
              <a:rPr lang="ru-RU" sz="3200" b="1" i="1" dirty="0">
                <a:latin typeface="Times New Roman"/>
                <a:ea typeface="Calibri"/>
              </a:rPr>
              <a:t>10. Вы считаете себя зависимым от мобильного телефона?</a:t>
            </a:r>
            <a:endParaRPr lang="ru-RU" sz="3200" dirty="0">
              <a:effectLst/>
              <a:latin typeface="Times New Roman"/>
              <a:ea typeface="Calibri"/>
            </a:endParaRPr>
          </a:p>
        </p:txBody>
      </p:sp>
      <p:pic>
        <p:nvPicPr>
          <p:cNvPr id="45058" name="Picture 2" descr="C:\Users\st1\Desktop\Соцпроект ЗОЖ\powerpoint-templates-b.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198" b="78022" l="4017" r="63848">
                        <a14:foregroundMark x1="27484" y1="35165" x2="32135" y2="35165"/>
                        <a14:foregroundMark x1="14588" y1="35531" x2="10148" y2="37363"/>
                        <a14:foregroundMark x1="18393" y1="17949" x2="16702" y2="10989"/>
                        <a14:foregroundMark x1="14588" y1="15751" x2="13531" y2="10989"/>
                        <a14:foregroundMark x1="33615" y1="69231" x2="35095" y2="63004"/>
                      </a14:backgroundRemoval>
                    </a14:imgEffect>
                  </a14:imgLayer>
                </a14:imgProps>
              </a:ext>
              <a:ext uri="{28A0092B-C50C-407E-A947-70E740481C1C}">
                <a14:useLocalDpi xmlns:a14="http://schemas.microsoft.com/office/drawing/2010/main" val="0"/>
              </a:ext>
            </a:extLst>
          </a:blip>
          <a:srcRect l="5710" t="5257" r="57031" b="24413"/>
          <a:stretch/>
        </p:blipFill>
        <p:spPr bwMode="auto">
          <a:xfrm>
            <a:off x="179512" y="3645024"/>
            <a:ext cx="2839128" cy="3093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Диаграмма 2"/>
          <p:cNvGraphicFramePr/>
          <p:nvPr>
            <p:extLst>
              <p:ext uri="{D42A27DB-BD31-4B8C-83A1-F6EECF244321}">
                <p14:modId xmlns:p14="http://schemas.microsoft.com/office/powerpoint/2010/main" val="4085151465"/>
              </p:ext>
            </p:extLst>
          </p:nvPr>
        </p:nvGraphicFramePr>
        <p:xfrm>
          <a:off x="1524000" y="1397000"/>
          <a:ext cx="7440488" cy="5461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961909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www.alivenetsolution.com/assets/images/app_bann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08665" y="2708920"/>
            <a:ext cx="4411857" cy="430681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125334"/>
            <a:ext cx="5472608" cy="5909310"/>
          </a:xfrm>
          <a:prstGeom prst="rect">
            <a:avLst/>
          </a:prstGeom>
        </p:spPr>
        <p:txBody>
          <a:bodyPr wrap="square">
            <a:spAutoFit/>
          </a:bodyPr>
          <a:lstStyle/>
          <a:p>
            <a:r>
              <a:rPr lang="ru-RU" sz="2000" dirty="0" smtClean="0">
                <a:latin typeface="Times New Roman" panose="02020603050405020304" pitchFamily="18" charset="0"/>
                <a:cs typeface="Times New Roman" panose="02020603050405020304" pitchFamily="18" charset="0"/>
              </a:rPr>
              <a:t>Таким </a:t>
            </a:r>
            <a:r>
              <a:rPr lang="ru-RU" sz="2000" dirty="0">
                <a:latin typeface="Times New Roman" panose="02020603050405020304" pitchFamily="18" charset="0"/>
                <a:cs typeface="Times New Roman" panose="02020603050405020304" pitchFamily="18" charset="0"/>
              </a:rPr>
              <a:t>образом, анализ результатов диагностики показывает, что у учащихся большая потребность в общении по телефону, поиску информации и играм,  что они проводят очень много времени с телефоном, часто пренебрегают сном, почти  у всех учащихся телефон находится на тумбочке возле  кровати . Большинство опрошенных не хотят отказываться от телефона на целый </a:t>
            </a:r>
          </a:p>
          <a:p>
            <a:r>
              <a:rPr lang="ru-RU" sz="2000" dirty="0">
                <a:latin typeface="Times New Roman" panose="02020603050405020304" pitchFamily="18" charset="0"/>
                <a:cs typeface="Times New Roman" panose="02020603050405020304" pitchFamily="18" charset="0"/>
              </a:rPr>
              <a:t>день, но никто из них не считает себя зависимым от мобильного телефона, хотя отвечать на этот вопрос затрудняются многие. Ясно одно – пользование мобильным телефоном перестало быть необходимостью и медленно перерастает в зависимость. </a:t>
            </a:r>
          </a:p>
          <a:p>
            <a:r>
              <a:rPr lang="ru-RU" sz="2000" dirty="0">
                <a:latin typeface="Times New Roman" panose="02020603050405020304" pitchFamily="18" charset="0"/>
                <a:cs typeface="Times New Roman" panose="02020603050405020304" pitchFamily="18" charset="0"/>
              </a:rPr>
              <a:t>Анализ  результатов анкетирования подтверждает правильность выбора актуальной темы </a:t>
            </a:r>
            <a:r>
              <a:rPr lang="ru-RU" sz="2000" dirty="0" err="1">
                <a:latin typeface="Times New Roman" panose="02020603050405020304" pitchFamily="18" charset="0"/>
                <a:cs typeface="Times New Roman" panose="02020603050405020304" pitchFamily="18" charset="0"/>
              </a:rPr>
              <a:t>соцпроекта</a:t>
            </a:r>
            <a:r>
              <a:rPr lang="ru-RU" sz="2000" dirty="0">
                <a:latin typeface="Times New Roman" panose="02020603050405020304" pitchFamily="18" charset="0"/>
                <a:cs typeface="Times New Roman" panose="02020603050405020304" pitchFamily="18" charset="0"/>
              </a:rPr>
              <a:t>.</a:t>
            </a:r>
          </a:p>
          <a:p>
            <a:r>
              <a:rPr lang="ru-RU" dirty="0" smtClean="0"/>
              <a:t> </a:t>
            </a:r>
            <a:endParaRPr lang="ru-RU" dirty="0"/>
          </a:p>
        </p:txBody>
      </p:sp>
    </p:spTree>
    <p:extLst>
      <p:ext uri="{BB962C8B-B14F-4D97-AF65-F5344CB8AC3E}">
        <p14:creationId xmlns:p14="http://schemas.microsoft.com/office/powerpoint/2010/main" val="313109230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st1\YandexDisk-okci100\Скриншоты\2016-12-03_10-59-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212" y="8221"/>
            <a:ext cx="4076473" cy="5707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2" name="Picture 2" descr="C:\Users\st1\YandexDisk-okci100\Фотокамера\2016-12-03 09-15-35.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051720" y="3138352"/>
            <a:ext cx="6408712" cy="3604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3960" y="332656"/>
            <a:ext cx="4572000" cy="1569660"/>
          </a:xfrm>
          <a:prstGeom prst="rect">
            <a:avLst/>
          </a:prstGeom>
        </p:spPr>
        <p:txBody>
          <a:bodyPr>
            <a:spAutoFit/>
          </a:bodyPr>
          <a:lstStyle/>
          <a:p>
            <a:r>
              <a:rPr lang="ru-RU" sz="2400" dirty="0"/>
              <a:t>Также я провела тестирование автора </a:t>
            </a:r>
            <a:r>
              <a:rPr lang="ru-RU" sz="2400" dirty="0" err="1"/>
              <a:t>Бурдыги</a:t>
            </a:r>
            <a:r>
              <a:rPr lang="ru-RU" sz="2400" dirty="0"/>
              <a:t> В.А. на определение зависимости от сотового телефона </a:t>
            </a:r>
          </a:p>
        </p:txBody>
      </p:sp>
      <p:pic>
        <p:nvPicPr>
          <p:cNvPr id="5124" name="Picture 4" descr="C:\Users\st1\Desktop\Соцпроект ЗОЖ\a6866fed9226d356fce15ba7.jpg"/>
          <p:cNvPicPr>
            <a:picLocks noChangeAspect="1" noChangeArrowheads="1"/>
          </p:cNvPicPr>
          <p:nvPr/>
        </p:nvPicPr>
        <p:blipFill rotWithShape="1">
          <a:blip r:embed="rId5">
            <a:extLst>
              <a:ext uri="{28A0092B-C50C-407E-A947-70E740481C1C}">
                <a14:useLocalDpi xmlns:a14="http://schemas.microsoft.com/office/drawing/2010/main" val="0"/>
              </a:ext>
            </a:extLst>
          </a:blip>
          <a:srcRect l="9699" r="10462"/>
          <a:stretch/>
        </p:blipFill>
        <p:spPr bwMode="auto">
          <a:xfrm>
            <a:off x="0" y="4509120"/>
            <a:ext cx="2051720" cy="224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22478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additive="base">
                                        <p:cTn id="17" dur="500" fill="hold"/>
                                        <p:tgtEl>
                                          <p:spTgt spid="5124"/>
                                        </p:tgtEl>
                                        <p:attrNameLst>
                                          <p:attrName>ppt_x</p:attrName>
                                        </p:attrNameLst>
                                      </p:cBhvr>
                                      <p:tavLst>
                                        <p:tav tm="0">
                                          <p:val>
                                            <p:strVal val="#ppt_x"/>
                                          </p:val>
                                        </p:tav>
                                        <p:tav tm="100000">
                                          <p:val>
                                            <p:strVal val="#ppt_x"/>
                                          </p:val>
                                        </p:tav>
                                      </p:tavLst>
                                    </p:anim>
                                    <p:anim calcmode="lin" valueType="num">
                                      <p:cBhvr additive="base">
                                        <p:cTn id="18"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t1\Desktop\Соцпроект ЗОЖ\4455656676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721" r="22332"/>
          <a:stretch/>
        </p:blipFill>
        <p:spPr bwMode="auto">
          <a:xfrm flipH="1">
            <a:off x="308900" y="2996952"/>
            <a:ext cx="2335868" cy="372328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67744" y="116632"/>
            <a:ext cx="6533202" cy="6955750"/>
          </a:xfrm>
          <a:prstGeom prst="rect">
            <a:avLst/>
          </a:prstGeom>
        </p:spPr>
        <p:txBody>
          <a:bodyPr wrap="square">
            <a:spAutoFit/>
          </a:bodyPr>
          <a:lstStyle/>
          <a:p>
            <a:pPr fontAlgn="base"/>
            <a:r>
              <a:rPr lang="ru-RU" sz="2800" b="1" dirty="0"/>
              <a:t>Результаты:</a:t>
            </a:r>
          </a:p>
          <a:p>
            <a:pPr fontAlgn="base"/>
            <a:r>
              <a:rPr lang="ru-RU" dirty="0" smtClean="0"/>
              <a:t>--</a:t>
            </a:r>
            <a:r>
              <a:rPr lang="ru-RU" sz="1600" dirty="0" smtClean="0"/>
              <a:t>Если </a:t>
            </a:r>
            <a:r>
              <a:rPr lang="ru-RU" sz="1600" dirty="0"/>
              <a:t>у Вас больше вариантов ответов на А, то мобильный телефон вам нужен только для того, чтобы звонить или, возможно ещё, писать и получать SMS-</a:t>
            </a:r>
            <a:r>
              <a:rPr lang="ru-RU" sz="1600" dirty="0" err="1"/>
              <a:t>ки</a:t>
            </a:r>
            <a:r>
              <a:rPr lang="ru-RU" sz="1600" dirty="0"/>
              <a:t>. Всё! Так что зависимостью здесь и не пахнет.</a:t>
            </a:r>
          </a:p>
          <a:p>
            <a:pPr fontAlgn="base"/>
            <a:r>
              <a:rPr lang="ru-RU" sz="1600" dirty="0" smtClean="0"/>
              <a:t>--Если </a:t>
            </a:r>
            <a:r>
              <a:rPr lang="ru-RU" sz="1600" dirty="0"/>
              <a:t>у Вас больше вариантов ответов на Б, то вы используете сотовый телефон в очень даже разумных пределах. По жизни вы цените не количество, а качество (возможно, это даже девиз). Но при этом безнадежно устаревшим человеком вас тоже не назовёшь. Сотовый для вас - привычный, нужный и удобный предмет, без которого решать многие проблемы было бы намного сложнее. Но вы прекрасно видите и недостатки «мобильного друга», так что он явно не сможет заменить вам общение в режиме онлайн.</a:t>
            </a:r>
          </a:p>
          <a:p>
            <a:pPr fontAlgn="base"/>
            <a:r>
              <a:rPr lang="ru-RU" sz="1600" dirty="0" smtClean="0"/>
              <a:t>--Если </a:t>
            </a:r>
            <a:r>
              <a:rPr lang="ru-RU" sz="1600" dirty="0"/>
              <a:t>у Вас больше вариантов ответов на В, то, одним словом, вы - продвинутый пользователь! Вы стремитесь всё узнать и всему научиться, цените каждую свободную минуту и хотите взять от жизни всё. Мобильный телефон - ваша правая рука, и без него жизнь останавливается. Но будьте осторожны! Из друга он вполне может превратиться во врага...</a:t>
            </a:r>
          </a:p>
          <a:p>
            <a:pPr fontAlgn="base"/>
            <a:r>
              <a:rPr lang="ru-RU" sz="1600" dirty="0" smtClean="0"/>
              <a:t>--Если </a:t>
            </a:r>
            <a:r>
              <a:rPr lang="ru-RU" sz="1600" dirty="0"/>
              <a:t>у Вас больше вариантов ответов на Г, то мобильная зависимость налицо. Надо срочно принимать меры! Постарайтесь понять, почему это чудо человеческой мысли может заменить вам многие радости жизни. Если дело только в чувстве прекрасного и стремлении всегда быть на высоте - это одно, а если имеет место болезненная зависть или желание быть лучше других - это совсем другое...</a:t>
            </a:r>
          </a:p>
        </p:txBody>
      </p:sp>
      <p:sp>
        <p:nvSpPr>
          <p:cNvPr id="5" name="Прямоугольник 4"/>
          <p:cNvSpPr/>
          <p:nvPr/>
        </p:nvSpPr>
        <p:spPr>
          <a:xfrm>
            <a:off x="179512" y="548680"/>
            <a:ext cx="2088232" cy="2062103"/>
          </a:xfrm>
          <a:prstGeom prst="rect">
            <a:avLst/>
          </a:prstGeom>
        </p:spPr>
        <p:txBody>
          <a:bodyPr wrap="square">
            <a:spAutoFit/>
          </a:bodyPr>
          <a:lstStyle/>
          <a:p>
            <a:r>
              <a:rPr lang="ru-RU" sz="3200" b="1" dirty="0"/>
              <a:t>А - </a:t>
            </a:r>
            <a:r>
              <a:rPr lang="ru-RU" sz="3200" b="1" dirty="0" smtClean="0"/>
              <a:t>37</a:t>
            </a:r>
            <a:r>
              <a:rPr lang="ru-RU" sz="3200" b="1" dirty="0"/>
              <a:t>%</a:t>
            </a:r>
          </a:p>
          <a:p>
            <a:r>
              <a:rPr lang="ru-RU" sz="3200" b="1" dirty="0"/>
              <a:t>Б - 86%</a:t>
            </a:r>
          </a:p>
          <a:p>
            <a:r>
              <a:rPr lang="ru-RU" sz="3200" b="1" dirty="0"/>
              <a:t>В - 94%</a:t>
            </a:r>
          </a:p>
          <a:p>
            <a:r>
              <a:rPr lang="ru-RU" sz="3200" b="1" dirty="0"/>
              <a:t>Г -  41%</a:t>
            </a:r>
          </a:p>
        </p:txBody>
      </p:sp>
    </p:spTree>
    <p:extLst>
      <p:ext uri="{BB962C8B-B14F-4D97-AF65-F5344CB8AC3E}">
        <p14:creationId xmlns:p14="http://schemas.microsoft.com/office/powerpoint/2010/main" val="296220046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640960" cy="1754326"/>
          </a:xfrm>
          <a:prstGeom prst="rect">
            <a:avLst/>
          </a:prstGeom>
        </p:spPr>
        <p:txBody>
          <a:bodyPr wrap="square">
            <a:spAutoFit/>
          </a:bodyPr>
          <a:lstStyle/>
          <a:p>
            <a:r>
              <a:rPr lang="ru-RU" b="1" dirty="0" smtClean="0"/>
              <a:t>Россия занимает 3 </a:t>
            </a:r>
            <a:r>
              <a:rPr lang="ru-RU" b="1" dirty="0"/>
              <a:t>место в мире по числу сотовых абонентов</a:t>
            </a:r>
            <a:r>
              <a:rPr lang="ru-RU" dirty="0"/>
              <a:t/>
            </a:r>
            <a:br>
              <a:rPr lang="ru-RU" dirty="0"/>
            </a:br>
            <a:r>
              <a:rPr lang="ru-RU" dirty="0"/>
              <a:t>Первое место в рейтинге занимает Китай – там мобильными телефонами пользуются 393.4 миллиона человек. Второе место принадлежит США, где пользователей сотовой связи почти в 2 раза меньше, чем в КНР – 201.7 миллиона абонентов. В России насчитывается около 120 миллионов пользователей. Четвёртое место занимает Япония (94.7 миллиона человек), </a:t>
            </a:r>
          </a:p>
        </p:txBody>
      </p:sp>
      <p:pic>
        <p:nvPicPr>
          <p:cNvPr id="24579" name="Picture 3" descr="C:\Users\st1\Desktop\Соцпроект ЗОЖ\colorful-people-around-mobile-phone-isolated-white-background-d-rendered-30014456.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745" y="1628800"/>
            <a:ext cx="7624510"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0469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down)">
                                      <p:cBhvr>
                                        <p:cTn id="7" dur="580">
                                          <p:stCondLst>
                                            <p:cond delay="0"/>
                                          </p:stCondLst>
                                        </p:cTn>
                                        <p:tgtEl>
                                          <p:spTgt spid="24579"/>
                                        </p:tgtEl>
                                      </p:cBhvr>
                                    </p:animEffect>
                                    <p:anim calcmode="lin" valueType="num">
                                      <p:cBhvr>
                                        <p:cTn id="8" dur="1822" tmFilter="0,0; 0.14,0.36; 0.43,0.73; 0.71,0.91; 1.0,1.0">
                                          <p:stCondLst>
                                            <p:cond delay="0"/>
                                          </p:stCondLst>
                                        </p:cTn>
                                        <p:tgtEl>
                                          <p:spTgt spid="2457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57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57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57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579"/>
                                        </p:tgtEl>
                                        <p:attrNameLst>
                                          <p:attrName>ppt_y</p:attrName>
                                        </p:attrNameLst>
                                      </p:cBhvr>
                                      <p:tavLst>
                                        <p:tav tm="0" fmla="#ppt_y-sin(pi*$)/81">
                                          <p:val>
                                            <p:fltVal val="0"/>
                                          </p:val>
                                        </p:tav>
                                        <p:tav tm="100000">
                                          <p:val>
                                            <p:fltVal val="1"/>
                                          </p:val>
                                        </p:tav>
                                      </p:tavLst>
                                    </p:anim>
                                    <p:animScale>
                                      <p:cBhvr>
                                        <p:cTn id="13" dur="26">
                                          <p:stCondLst>
                                            <p:cond delay="650"/>
                                          </p:stCondLst>
                                        </p:cTn>
                                        <p:tgtEl>
                                          <p:spTgt spid="24579"/>
                                        </p:tgtEl>
                                      </p:cBhvr>
                                      <p:to x="100000" y="60000"/>
                                    </p:animScale>
                                    <p:animScale>
                                      <p:cBhvr>
                                        <p:cTn id="14" dur="166" decel="50000">
                                          <p:stCondLst>
                                            <p:cond delay="676"/>
                                          </p:stCondLst>
                                        </p:cTn>
                                        <p:tgtEl>
                                          <p:spTgt spid="24579"/>
                                        </p:tgtEl>
                                      </p:cBhvr>
                                      <p:to x="100000" y="100000"/>
                                    </p:animScale>
                                    <p:animScale>
                                      <p:cBhvr>
                                        <p:cTn id="15" dur="26">
                                          <p:stCondLst>
                                            <p:cond delay="1312"/>
                                          </p:stCondLst>
                                        </p:cTn>
                                        <p:tgtEl>
                                          <p:spTgt spid="24579"/>
                                        </p:tgtEl>
                                      </p:cBhvr>
                                      <p:to x="100000" y="80000"/>
                                    </p:animScale>
                                    <p:animScale>
                                      <p:cBhvr>
                                        <p:cTn id="16" dur="166" decel="50000">
                                          <p:stCondLst>
                                            <p:cond delay="1338"/>
                                          </p:stCondLst>
                                        </p:cTn>
                                        <p:tgtEl>
                                          <p:spTgt spid="24579"/>
                                        </p:tgtEl>
                                      </p:cBhvr>
                                      <p:to x="100000" y="100000"/>
                                    </p:animScale>
                                    <p:animScale>
                                      <p:cBhvr>
                                        <p:cTn id="17" dur="26">
                                          <p:stCondLst>
                                            <p:cond delay="1642"/>
                                          </p:stCondLst>
                                        </p:cTn>
                                        <p:tgtEl>
                                          <p:spTgt spid="24579"/>
                                        </p:tgtEl>
                                      </p:cBhvr>
                                      <p:to x="100000" y="90000"/>
                                    </p:animScale>
                                    <p:animScale>
                                      <p:cBhvr>
                                        <p:cTn id="18" dur="166" decel="50000">
                                          <p:stCondLst>
                                            <p:cond delay="1668"/>
                                          </p:stCondLst>
                                        </p:cTn>
                                        <p:tgtEl>
                                          <p:spTgt spid="24579"/>
                                        </p:tgtEl>
                                      </p:cBhvr>
                                      <p:to x="100000" y="100000"/>
                                    </p:animScale>
                                    <p:animScale>
                                      <p:cBhvr>
                                        <p:cTn id="19" dur="26">
                                          <p:stCondLst>
                                            <p:cond delay="1808"/>
                                          </p:stCondLst>
                                        </p:cTn>
                                        <p:tgtEl>
                                          <p:spTgt spid="24579"/>
                                        </p:tgtEl>
                                      </p:cBhvr>
                                      <p:to x="100000" y="95000"/>
                                    </p:animScale>
                                    <p:animScale>
                                      <p:cBhvr>
                                        <p:cTn id="20" dur="166" decel="50000">
                                          <p:stCondLst>
                                            <p:cond delay="1834"/>
                                          </p:stCondLst>
                                        </p:cTn>
                                        <p:tgtEl>
                                          <p:spTgt spid="2457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6264696" cy="3416320"/>
          </a:xfrm>
          <a:prstGeom prst="rect">
            <a:avLst/>
          </a:prstGeom>
        </p:spPr>
        <p:txBody>
          <a:bodyPr wrap="square">
            <a:spAutoFit/>
          </a:bodyPr>
          <a:lstStyle/>
          <a:p>
            <a:r>
              <a:rPr lang="ru-RU" dirty="0"/>
              <a:t>Из результатов  тестирования видно - налицо опасность </a:t>
            </a:r>
            <a:endParaRPr lang="ru-RU" dirty="0" smtClean="0"/>
          </a:p>
          <a:p>
            <a:r>
              <a:rPr lang="ru-RU" dirty="0" smtClean="0"/>
              <a:t>Большее количество ответов  </a:t>
            </a:r>
            <a:r>
              <a:rPr lang="ru-RU" b="1" dirty="0" smtClean="0"/>
              <a:t>В.</a:t>
            </a:r>
          </a:p>
          <a:p>
            <a:r>
              <a:rPr lang="ru-RU" dirty="0" smtClean="0"/>
              <a:t>Мобильный телефон стал правой рукой  учащихся, без него им очень трудно даже готовиться к урокам.</a:t>
            </a:r>
          </a:p>
          <a:p>
            <a:r>
              <a:rPr lang="ru-RU" dirty="0" smtClean="0"/>
              <a:t>Они должны быть осторожнее-ведь из друга мобильный телефон вполне может превратиться во врага!</a:t>
            </a:r>
          </a:p>
          <a:p>
            <a:r>
              <a:rPr lang="ru-RU" dirty="0" smtClean="0"/>
              <a:t>Также много ответов  </a:t>
            </a:r>
            <a:r>
              <a:rPr lang="ru-RU" b="1" dirty="0" smtClean="0"/>
              <a:t>Г.</a:t>
            </a:r>
          </a:p>
          <a:p>
            <a:r>
              <a:rPr lang="ru-RU" b="1" dirty="0" smtClean="0"/>
              <a:t> </a:t>
            </a:r>
            <a:r>
              <a:rPr lang="ru-RU" dirty="0" smtClean="0"/>
              <a:t>Эти учащиеся  уже почти что зависимы от мобильного телефона и надо срочно принимать меры! </a:t>
            </a:r>
          </a:p>
          <a:p>
            <a:endParaRPr lang="ru-RU" dirty="0"/>
          </a:p>
          <a:p>
            <a:r>
              <a:rPr lang="ru-RU" dirty="0" smtClean="0"/>
              <a:t>Отсюда  вытекает актуальность данного социального проекта</a:t>
            </a:r>
            <a:endParaRPr lang="ru-RU" dirty="0"/>
          </a:p>
        </p:txBody>
      </p:sp>
      <p:pic>
        <p:nvPicPr>
          <p:cNvPr id="7170" name="Picture 2" descr="C:\Users\st1\Desktop\Соцпроект ЗОЖ\a6866fed9226d356fce15ba7.jpg"/>
          <p:cNvPicPr>
            <a:picLocks noChangeAspect="1" noChangeArrowheads="1"/>
          </p:cNvPicPr>
          <p:nvPr/>
        </p:nvPicPr>
        <p:blipFill rotWithShape="1">
          <a:blip r:embed="rId2">
            <a:extLst>
              <a:ext uri="{28A0092B-C50C-407E-A947-70E740481C1C}">
                <a14:useLocalDpi xmlns:a14="http://schemas.microsoft.com/office/drawing/2010/main" val="0"/>
              </a:ext>
            </a:extLst>
          </a:blip>
          <a:srcRect t="10067" r="10335"/>
          <a:stretch/>
        </p:blipFill>
        <p:spPr bwMode="auto">
          <a:xfrm>
            <a:off x="157006" y="4072270"/>
            <a:ext cx="2990232" cy="2621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62325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chemeClr val="bg1">
                <a:lumMod val="75000"/>
              </a:schemeClr>
            </a:gs>
            <a:gs pos="30000">
              <a:schemeClr val="bg1">
                <a:tint val="78000"/>
                <a:satMod val="220000"/>
              </a:schemeClr>
            </a:gs>
            <a:gs pos="85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Прямоугольник 1"/>
          <p:cNvSpPr/>
          <p:nvPr/>
        </p:nvSpPr>
        <p:spPr>
          <a:xfrm>
            <a:off x="0" y="116632"/>
            <a:ext cx="9208290" cy="1938992"/>
          </a:xfrm>
          <a:prstGeom prst="rect">
            <a:avLst/>
          </a:prstGeom>
          <a:noFill/>
        </p:spPr>
        <p:txBody>
          <a:bodyPr wrap="none" lIns="91440" tIns="45720" rIns="91440" bIns="45720">
            <a:spAutoFit/>
          </a:bodyPr>
          <a:lstStyle/>
          <a:p>
            <a:pPr algn="ctr"/>
            <a:r>
              <a:rPr lang="ru-RU" sz="4000" b="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Я составила и распространила </a:t>
            </a:r>
          </a:p>
          <a:p>
            <a:pPr algn="ctr"/>
            <a:r>
              <a:rPr lang="ru-RU" sz="4000" b="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100 шт. </a:t>
            </a:r>
            <a:r>
              <a:rPr lang="ru-RU" sz="4000" b="0" cap="none" spc="0" dirty="0" err="1" smtClean="0">
                <a:ln w="18415" cmpd="sng">
                  <a:solidFill>
                    <a:schemeClr val="bg1"/>
                  </a:solidFill>
                  <a:prstDash val="solid"/>
                </a:ln>
                <a:solidFill>
                  <a:srgbClr val="FFFFFF"/>
                </a:solidFill>
                <a:effectLst>
                  <a:outerShdw blurRad="63500" dir="3600000" algn="tl" rotWithShape="0">
                    <a:srgbClr val="000000">
                      <a:alpha val="70000"/>
                    </a:srgbClr>
                  </a:outerShdw>
                </a:effectLst>
              </a:rPr>
              <a:t>флаеров</a:t>
            </a:r>
            <a:r>
              <a:rPr lang="ru-RU" sz="4000" b="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 с предостережениями</a:t>
            </a:r>
          </a:p>
          <a:p>
            <a:pPr algn="ctr"/>
            <a:r>
              <a:rPr lang="ru-RU" sz="4000" b="0" cap="none" spc="0" dirty="0" smtClean="0">
                <a:ln w="18415" cmpd="sng">
                  <a:solidFill>
                    <a:schemeClr val="bg1"/>
                  </a:solidFill>
                  <a:prstDash val="solid"/>
                </a:ln>
                <a:solidFill>
                  <a:srgbClr val="FFFFFF"/>
                </a:solidFill>
                <a:effectLst>
                  <a:outerShdw blurRad="63500" dir="3600000" algn="tl" rotWithShape="0">
                    <a:srgbClr val="000000">
                      <a:alpha val="70000"/>
                    </a:srgbClr>
                  </a:outerShdw>
                </a:effectLst>
              </a:rPr>
              <a:t> и советами</a:t>
            </a:r>
            <a:r>
              <a:rPr lang="ru-RU" sz="4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ru-RU" sz="4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48130" name="Picture 2" descr="C:\Users\st1\Desktop\Соцпроект ЗОЖ\picture8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52536" y="5013176"/>
            <a:ext cx="2472445" cy="18448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1\Desktop\2016-12-05 10-59-15.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85274" y="2492896"/>
            <a:ext cx="7358726" cy="4139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15472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ppt_x"/>
                                          </p:val>
                                        </p:tav>
                                        <p:tav tm="100000">
                                          <p:val>
                                            <p:strVal val="#ppt_x"/>
                                          </p:val>
                                        </p:tav>
                                      </p:tavLst>
                                    </p:anim>
                                    <p:anim calcmode="lin" valueType="num">
                                      <p:cBhvr additive="base">
                                        <p:cTn id="8"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C:\Users\st1\Desktop\Соцпроект ЗОЖ\ФЛАЕР СОЦ ПРОЕКТ ЗОЖ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728"/>
            <a:ext cx="8963472" cy="672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39004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st1\Desktop\Соцпроект ЗОЖ\ФЛАЕР СОЦ ПРОЕКТ ЗОЖ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96469" cy="659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54130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1\YandexDisk-okci100\Скриншоты\2016-12-05_12-20-5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044520"/>
            <a:ext cx="7488832" cy="5597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331640" y="188640"/>
            <a:ext cx="7560840" cy="923330"/>
          </a:xfrm>
          <a:prstGeom prst="rect">
            <a:avLst/>
          </a:prstGeom>
        </p:spPr>
        <p:txBody>
          <a:bodyPr wrap="square">
            <a:spAutoFit/>
          </a:bodyPr>
          <a:lstStyle/>
          <a:p>
            <a:r>
              <a:rPr lang="ru-RU" dirty="0"/>
              <a:t>Материалы </a:t>
            </a:r>
            <a:r>
              <a:rPr lang="ru-RU" dirty="0" err="1"/>
              <a:t>соцпроекта</a:t>
            </a:r>
            <a:r>
              <a:rPr lang="ru-RU" dirty="0"/>
              <a:t> размещены на сайте ОУ</a:t>
            </a:r>
          </a:p>
          <a:p>
            <a:r>
              <a:rPr lang="ru-RU" dirty="0" smtClean="0">
                <a:hlinkClick r:id="rId3"/>
              </a:rPr>
              <a:t>                                                                       ttp</a:t>
            </a:r>
            <a:r>
              <a:rPr lang="ru-RU" dirty="0">
                <a:hlinkClick r:id="rId3"/>
              </a:rPr>
              <a:t>://</a:t>
            </a:r>
            <a:r>
              <a:rPr lang="ru-RU" dirty="0" smtClean="0">
                <a:hlinkClick r:id="rId3"/>
              </a:rPr>
              <a:t>ncherek.kbrschool.ru/info/2129</a:t>
            </a:r>
            <a:endParaRPr lang="ru-RU" dirty="0" smtClean="0"/>
          </a:p>
          <a:p>
            <a:endParaRPr lang="ru-RU" dirty="0"/>
          </a:p>
        </p:txBody>
      </p:sp>
    </p:spTree>
    <p:extLst>
      <p:ext uri="{BB962C8B-B14F-4D97-AF65-F5344CB8AC3E}">
        <p14:creationId xmlns:p14="http://schemas.microsoft.com/office/powerpoint/2010/main" val="285265723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st1\Desktop\Соцпроект ЗОЖ\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0" y="3184324"/>
            <a:ext cx="2571715" cy="36724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260648"/>
            <a:ext cx="5868144" cy="6278642"/>
          </a:xfrm>
          <a:prstGeom prst="rect">
            <a:avLst/>
          </a:prstGeom>
        </p:spPr>
        <p:txBody>
          <a:bodyPr wrap="square">
            <a:spAutoFit/>
          </a:bodyPr>
          <a:lstStyle/>
          <a:p>
            <a:r>
              <a:rPr lang="ru-RU" sz="2400" b="1" i="1" dirty="0"/>
              <a:t>Разумные рекомендации:</a:t>
            </a:r>
          </a:p>
          <a:p>
            <a:pPr marL="285750" indent="-285750">
              <a:buFont typeface="Wingdings" panose="05000000000000000000" pitchFamily="2" charset="2"/>
              <a:buChar char="ü"/>
            </a:pPr>
            <a:r>
              <a:rPr lang="ru-RU" b="1" dirty="0"/>
              <a:t>Ограничение периодичности и продолжительности телефонных разговоров.</a:t>
            </a:r>
            <a:endParaRPr lang="ru-RU" dirty="0"/>
          </a:p>
          <a:p>
            <a:pPr marL="285750" indent="-285750">
              <a:buFont typeface="Wingdings" panose="05000000000000000000" pitchFamily="2" charset="2"/>
              <a:buChar char="ü"/>
            </a:pPr>
            <a:r>
              <a:rPr lang="ru-RU" b="1" dirty="0"/>
              <a:t>Одноразовый 3-минутный сеанс связи лучше, чем пять звонков по полминуты, сделанных один за другим</a:t>
            </a:r>
            <a:endParaRPr lang="ru-RU" dirty="0"/>
          </a:p>
          <a:p>
            <a:pPr marL="285750" indent="-285750">
              <a:buFont typeface="Wingdings" panose="05000000000000000000" pitchFamily="2" charset="2"/>
              <a:buChar char="ü"/>
            </a:pPr>
            <a:r>
              <a:rPr lang="ru-RU" b="1" dirty="0"/>
              <a:t>Носить телефон лучше всего в сумке, дипломате или рюкзаке</a:t>
            </a:r>
            <a:endParaRPr lang="ru-RU" dirty="0"/>
          </a:p>
          <a:p>
            <a:pPr marL="285750" indent="-285750">
              <a:buFont typeface="Wingdings" panose="05000000000000000000" pitchFamily="2" charset="2"/>
              <a:buChar char="ü"/>
            </a:pPr>
            <a:r>
              <a:rPr lang="ru-RU" b="1" dirty="0"/>
              <a:t>Носить на поясе, со стороны бедра</a:t>
            </a:r>
            <a:endParaRPr lang="ru-RU" dirty="0"/>
          </a:p>
          <a:p>
            <a:pPr marL="285750" indent="-285750">
              <a:buFont typeface="Wingdings" panose="05000000000000000000" pitchFamily="2" charset="2"/>
              <a:buChar char="ü"/>
            </a:pPr>
            <a:r>
              <a:rPr lang="ru-RU" b="1" dirty="0"/>
              <a:t>Во время разговора не стоит сильно прижимать телефон к уху. А если есть возможность, лучше держать его на небольшом расстоянии.</a:t>
            </a:r>
            <a:endParaRPr lang="ru-RU" dirty="0"/>
          </a:p>
          <a:p>
            <a:pPr marL="285750" indent="-285750">
              <a:buFont typeface="Wingdings" panose="05000000000000000000" pitchFamily="2" charset="2"/>
              <a:buChar char="ü"/>
            </a:pPr>
            <a:r>
              <a:rPr lang="ru-RU" b="1" dirty="0"/>
              <a:t>Если вы собрались покупать новый телефон и выбираете между несколькими одинаково подходящими для вас моделями, не поленитесь расспросить продавца или консультанта о показателях SAR и выберите аппарат с наименьшим значением.</a:t>
            </a:r>
            <a:endParaRPr lang="ru-RU" dirty="0"/>
          </a:p>
          <a:p>
            <a:pPr marL="285750" indent="-285750">
              <a:buFont typeface="Wingdings" panose="05000000000000000000" pitchFamily="2" charset="2"/>
              <a:buChar char="ü"/>
            </a:pPr>
            <a:r>
              <a:rPr lang="ru-RU" b="1" dirty="0"/>
              <a:t>Чем выше излучение базовой станции, тем ниже излучение самого телефона.</a:t>
            </a:r>
            <a:endParaRPr lang="ru-RU" dirty="0"/>
          </a:p>
          <a:p>
            <a:pPr marL="285750" indent="-285750">
              <a:buFont typeface="Wingdings" panose="05000000000000000000" pitchFamily="2" charset="2"/>
              <a:buChar char="ü"/>
            </a:pPr>
            <a:r>
              <a:rPr lang="ru-RU" b="1" dirty="0"/>
              <a:t>Старайтесь сводить к минимуму время разговора.</a:t>
            </a:r>
            <a:endParaRPr lang="ru-RU" dirty="0"/>
          </a:p>
        </p:txBody>
      </p:sp>
      <p:pic>
        <p:nvPicPr>
          <p:cNvPr id="4" name="Picture 2" descr="F:\Соцпроект ЗОЖ\4 (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45" y="345031"/>
            <a:ext cx="2538920" cy="1539345"/>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C:\Users\st1\Desktop\Соцпроект ЗОЖ\17792505-Gente-3d-hombre-persona-de-pie-cerca-a-un-icono-ok-Foto-de-archiv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346" y="5351385"/>
            <a:ext cx="1612220" cy="130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649033"/>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st1\Desktop\Соцпроект ЗОЖ\человечек_интернет.jpg"/>
          <p:cNvPicPr>
            <a:picLocks noChangeAspect="1" noChangeArrowheads="1"/>
          </p:cNvPicPr>
          <p:nvPr/>
        </p:nvPicPr>
        <p:blipFill rotWithShape="1">
          <a:blip r:embed="rId2">
            <a:extLst>
              <a:ext uri="{28A0092B-C50C-407E-A947-70E740481C1C}">
                <a14:useLocalDpi xmlns:a14="http://schemas.microsoft.com/office/drawing/2010/main" val="0"/>
              </a:ext>
            </a:extLst>
          </a:blip>
          <a:srcRect l="17364" r="14021"/>
          <a:stretch/>
        </p:blipFill>
        <p:spPr bwMode="auto">
          <a:xfrm>
            <a:off x="0" y="3318741"/>
            <a:ext cx="2987824" cy="353925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77158" y="188640"/>
            <a:ext cx="6061981" cy="923330"/>
          </a:xfrm>
          <a:prstGeom prst="rect">
            <a:avLst/>
          </a:prstGeom>
          <a:noFill/>
        </p:spPr>
        <p:txBody>
          <a:bodyPr wrap="none" lIns="91440" tIns="45720" rIns="91440" bIns="45720">
            <a:spAutoFit/>
          </a:bodyPr>
          <a:lstStyle/>
          <a:p>
            <a:pPr algn="ctr"/>
            <a:r>
              <a:rPr lang="ru-RU"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Интернет-ресурсы</a:t>
            </a:r>
            <a:endParaRPr lang="ru-RU"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Прямоугольник 3"/>
          <p:cNvSpPr/>
          <p:nvPr/>
        </p:nvSpPr>
        <p:spPr>
          <a:xfrm>
            <a:off x="4355976" y="1268760"/>
            <a:ext cx="4320480" cy="2585323"/>
          </a:xfrm>
          <a:prstGeom prst="rect">
            <a:avLst/>
          </a:prstGeom>
        </p:spPr>
        <p:txBody>
          <a:bodyPr wrap="square">
            <a:spAutoFit/>
          </a:bodyPr>
          <a:lstStyle/>
          <a:p>
            <a:pPr marL="285750" indent="-285750">
              <a:buFont typeface="Arial" panose="020B0604020202020204" pitchFamily="34" charset="0"/>
              <a:buChar char="•"/>
            </a:pPr>
            <a:r>
              <a:rPr lang="ru-RU" u="sng" dirty="0">
                <a:solidFill>
                  <a:srgbClr val="0070C0"/>
                </a:solidFill>
                <a:hlinkClick r:id="rId3"/>
              </a:rPr>
              <a:t>https://marketium.ru/tesn-na-nomofobiyu/</a:t>
            </a:r>
            <a:endParaRPr lang="ru-RU" dirty="0">
              <a:solidFill>
                <a:srgbClr val="0070C0"/>
              </a:solidFill>
            </a:endParaRPr>
          </a:p>
          <a:p>
            <a:pPr marL="285750" indent="-285750">
              <a:buFont typeface="Arial" panose="020B0604020202020204" pitchFamily="34" charset="0"/>
              <a:buChar char="•"/>
            </a:pPr>
            <a:r>
              <a:rPr lang="ru-RU" u="sng" dirty="0">
                <a:solidFill>
                  <a:srgbClr val="0070C0"/>
                </a:solidFill>
                <a:hlinkClick r:id="rId4"/>
              </a:rPr>
              <a:t>http://gamma7.m-l-m.info/zashhita-ot-elektromagnitnogo-izlucheniya/vliyanie-elektromagnitnogo-izlucheniya-na-cheloveka/mobilnye-telefony/</a:t>
            </a:r>
            <a:endParaRPr lang="ru-RU" dirty="0">
              <a:solidFill>
                <a:srgbClr val="0070C0"/>
              </a:solidFill>
            </a:endParaRPr>
          </a:p>
          <a:p>
            <a:pPr marL="285750" indent="-285750">
              <a:buFont typeface="Arial" panose="020B0604020202020204" pitchFamily="34" charset="0"/>
              <a:buChar char="•"/>
            </a:pPr>
            <a:r>
              <a:rPr lang="ru-RU" u="sng" dirty="0">
                <a:solidFill>
                  <a:srgbClr val="0070C0"/>
                </a:solidFill>
                <a:hlinkClick r:id="rId5"/>
              </a:rPr>
              <a:t>http://1-vopros.ru/567-vred-sotovogo.html</a:t>
            </a:r>
            <a:endParaRPr lang="ru-RU" dirty="0">
              <a:solidFill>
                <a:srgbClr val="0070C0"/>
              </a:solidFill>
            </a:endParaRPr>
          </a:p>
        </p:txBody>
      </p:sp>
    </p:spTree>
    <p:extLst>
      <p:ext uri="{BB962C8B-B14F-4D97-AF65-F5344CB8AC3E}">
        <p14:creationId xmlns:p14="http://schemas.microsoft.com/office/powerpoint/2010/main" val="283944056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Рисунок 32" descr="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1" y="4730138"/>
            <a:ext cx="1474787" cy="2105025"/>
          </a:xfrm>
          <a:prstGeom prst="rect">
            <a:avLst/>
          </a:prstGeom>
          <a:noFill/>
          <a:extLst>
            <a:ext uri="{909E8E84-426E-40DD-AFC4-6F175D3DCCD1}">
              <a14:hiddenFill xmlns:a14="http://schemas.microsoft.com/office/drawing/2010/main">
                <a:solidFill>
                  <a:srgbClr val="FFFFFF"/>
                </a:solidFill>
              </a14:hiddenFill>
            </a:ext>
          </a:extLst>
        </p:spPr>
      </p:pic>
      <p:pic>
        <p:nvPicPr>
          <p:cNvPr id="5121" name="Рисунок 37" descr="IMG_7615"/>
          <p:cNvPicPr>
            <a:picLocks noChangeAspect="1" noChangeArrowheads="1"/>
          </p:cNvPicPr>
          <p:nvPr/>
        </p:nvPicPr>
        <p:blipFill>
          <a:blip r:embed="rId3">
            <a:clrChange>
              <a:clrFrom>
                <a:srgbClr val="D3E4DC"/>
              </a:clrFrom>
              <a:clrTo>
                <a:srgbClr val="D3E4DC">
                  <a:alpha val="0"/>
                </a:srgbClr>
              </a:clrTo>
            </a:clrChange>
            <a:extLst>
              <a:ext uri="{28A0092B-C50C-407E-A947-70E740481C1C}">
                <a14:useLocalDpi xmlns:a14="http://schemas.microsoft.com/office/drawing/2010/main" val="0"/>
              </a:ext>
            </a:extLst>
          </a:blip>
          <a:srcRect l="4800" t="6136" r="-801" b="-37"/>
          <a:stretch>
            <a:fillRect/>
          </a:stretch>
        </p:blipFill>
        <p:spPr bwMode="auto">
          <a:xfrm>
            <a:off x="5680058" y="1966912"/>
            <a:ext cx="3333750" cy="48910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80975"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3" name="Rectangle 4"/>
          <p:cNvSpPr>
            <a:spLocks noChangeArrowheads="1"/>
          </p:cNvSpPr>
          <p:nvPr/>
        </p:nvSpPr>
        <p:spPr bwMode="auto">
          <a:xfrm>
            <a:off x="266968" y="79832"/>
            <a:ext cx="5544616"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80975"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180975" algn="l" defTabSz="914400" rtl="0" eaLnBrk="1" fontAlgn="base" latinLnBrk="0" hangingPunct="1">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Выводы                                         </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Считаю, что внедрение данного проекта в работу школы целесообразно для всех участников образовательного процесса. </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Классные руководители смогут использовать проект при подготовке классных часов, родительских собраний, уроков по ОБЖ и окружающему миру.</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Работать над данным социальным проектом мне было очень интересно, наверное, в силу того, что я сама имею мобильный телефон с 5 класса, и провожу в его обществе, как выяснила в процессе работы над проектом, достаточно много времени. </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Важной информацией о пользе и вреде мобильников, приобретенной мной при проведенных исследованиях, я поделилась еще и со сверстниками в социальных сетях.</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 конечно же, своим родным и близким я даю рекомендации по правильному использованию мобильных телефонов, чтобы не подвергать опасности их здоровье. Ведь я их так люблю!</a:t>
            </a:r>
            <a:endParaRPr kumimoji="0" lang="ru-RU" altLang="ru-RU" sz="1600" b="0" i="0" u="none" strike="noStrike" cap="none" normalizeH="0" baseline="0" dirty="0" smtClean="0">
              <a:ln>
                <a:noFill/>
              </a:ln>
              <a:solidFill>
                <a:schemeClr val="tx1"/>
              </a:solidFill>
              <a:effectLst/>
            </a:endParaRPr>
          </a:p>
          <a:p>
            <a:pPr marL="0" marR="0" lvl="0" indent="180975"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5"/>
          <p:cNvSpPr>
            <a:spLocks noChangeArrowheads="1"/>
          </p:cNvSpPr>
          <p:nvPr/>
        </p:nvSpPr>
        <p:spPr bwMode="auto">
          <a:xfrm>
            <a:off x="2123728" y="5127368"/>
            <a:ext cx="316835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Давайте все будем беречь свое здоровье и здоровье своих близких!!!</a:t>
            </a:r>
            <a:endParaRPr kumimoji="0" lang="ru-RU" alt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66271374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1"/>
                                        </p:tgtEl>
                                        <p:attrNameLst>
                                          <p:attrName>style.visibility</p:attrName>
                                        </p:attrNameLst>
                                      </p:cBhvr>
                                      <p:to>
                                        <p:strVal val="visible"/>
                                      </p:to>
                                    </p:set>
                                    <p:animEffect transition="in" filter="fade">
                                      <p:cBhvr>
                                        <p:cTn id="7" dur="500"/>
                                        <p:tgtEl>
                                          <p:spTgt spid="51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7920880" cy="64918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47108" name="Picture 4" descr="C:\Users\st1\Desktop\Соцпроект ЗОЖ\24b8907ef086db862368a95fe4a0852a.jpg"/>
          <p:cNvPicPr>
            <a:picLocks noChangeAspect="1" noChangeArrowheads="1"/>
          </p:cNvPicPr>
          <p:nvPr/>
        </p:nvPicPr>
        <p:blipFill rotWithShape="1">
          <a:blip r:embed="rId2">
            <a:extLst>
              <a:ext uri="{28A0092B-C50C-407E-A947-70E740481C1C}">
                <a14:useLocalDpi xmlns:a14="http://schemas.microsoft.com/office/drawing/2010/main" val="0"/>
              </a:ext>
            </a:extLst>
          </a:blip>
          <a:srcRect l="24755" b="5989"/>
          <a:stretch/>
        </p:blipFill>
        <p:spPr bwMode="auto">
          <a:xfrm>
            <a:off x="286603" y="3640742"/>
            <a:ext cx="2295410" cy="28965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st1\Desktop\Соцпроект ЗОЖ\24b8907ef086db862368a95fe4a0852a.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0885" y="3636688"/>
            <a:ext cx="3050573" cy="30810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st1\Desktop\Соцпроект ЗОЖ\4desktop_ru_Idealniy_proekt_1680_2042.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70885" y="0"/>
            <a:ext cx="9650578" cy="60316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987824" y="2649735"/>
            <a:ext cx="3990302"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Будьте здоровы! </a:t>
            </a:r>
          </a:p>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Берегите себя </a:t>
            </a:r>
          </a:p>
          <a:p>
            <a:pPr algn="ctr"/>
            <a:r>
              <a:rPr lang="ru-RU"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 своих близких</a:t>
            </a:r>
            <a:endParaRPr lang="ru-RU"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623296800"/>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280920" cy="3970318"/>
          </a:xfrm>
          <a:prstGeom prst="rect">
            <a:avLst/>
          </a:prstGeom>
        </p:spPr>
        <p:txBody>
          <a:bodyPr wrap="square">
            <a:spAutoFit/>
          </a:bodyPr>
          <a:lstStyle/>
          <a:p>
            <a:r>
              <a:rPr lang="ru-RU" dirty="0"/>
              <a:t>Всего за каких-то пару десятков лет мобильный телефон из доступной только очень богатым людям экзотики превратился в неотъемлемую часть нашей повседневной жизни. Люди проводят в обществе сотовых телефонов всё больше времени, а вместе с этим всё громче звучат споры среди медиков и обывателей на тему того, насколько такой вид связи безопасен для его пользователей. Грехи мобильным телефонам приписывают серьёзные: они-де и опухоли мозга вызывают, и снижение иммунитета, некоторое время назад их обвинили даже в формировании хромосомных заболеваний у детей, чьи мамы во время </a:t>
            </a:r>
            <a:r>
              <a:rPr lang="ru-RU" dirty="0" smtClean="0"/>
              <a:t>беременности</a:t>
            </a:r>
            <a:r>
              <a:rPr lang="ru-RU" dirty="0"/>
              <a:t> активно пользовались сотовой связью. Врачи неустанно проводят научные исследования, и пока что твёрдых научных подтверждений развитию от телефонов опухолей и падения иммунной защиты нет. Но определённую опасность для здоровья мобильные телефоны всё-таки представляют. Давайте определим, какую, и как с этим можно бороться.</a:t>
            </a:r>
          </a:p>
        </p:txBody>
      </p:sp>
      <p:pic>
        <p:nvPicPr>
          <p:cNvPr id="25604" name="Picture 4" descr="C:\Users\st1\Desktop\Соцпроект ЗОЖ\assistenz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3414" y="4278304"/>
            <a:ext cx="2331687" cy="2448272"/>
          </a:xfrm>
          <a:prstGeom prst="rect">
            <a:avLst/>
          </a:prstGeom>
          <a:noFill/>
          <a:extLst>
            <a:ext uri="{909E8E84-426E-40DD-AFC4-6F175D3DCCD1}">
              <a14:hiddenFill xmlns:a14="http://schemas.microsoft.com/office/drawing/2010/main">
                <a:solidFill>
                  <a:srgbClr val="FFFFFF"/>
                </a:solidFill>
              </a14:hiddenFill>
            </a:ext>
          </a:extLst>
        </p:spPr>
      </p:pic>
      <p:pic>
        <p:nvPicPr>
          <p:cNvPr id="25605" name="Picture 5" descr="C:\Users\st1\Desktop\Соцпроект ЗОЖ\62359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61275" y="4154678"/>
            <a:ext cx="3594030" cy="2695523"/>
          </a:xfrm>
          <a:prstGeom prst="rect">
            <a:avLst/>
          </a:prstGeom>
          <a:ln>
            <a:noFill/>
          </a:ln>
          <a:effectLst>
            <a:glow rad="12700">
              <a:schemeClr val="accent2">
                <a:satMod val="175000"/>
                <a:alpha val="8000"/>
              </a:schemeClr>
            </a:glow>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3830081"/>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388424" cy="5324535"/>
          </a:xfrm>
          <a:prstGeom prst="rect">
            <a:avLst/>
          </a:prstGeom>
        </p:spPr>
        <p:txBody>
          <a:bodyPr wrap="square">
            <a:spAutoFit/>
          </a:bodyPr>
          <a:lstStyle/>
          <a:p>
            <a:r>
              <a:rPr lang="ru-RU" b="1" dirty="0"/>
              <a:t>Глаза</a:t>
            </a:r>
          </a:p>
          <a:p>
            <a:r>
              <a:rPr lang="ru-RU" sz="1600" dirty="0"/>
              <a:t>Пожалуй, если вы эпизодически смотрите на экран мобильного телефона, когда набираете номер или текст SMS — тогда вам бояться нечего, и этот пункт вы можете смело пропускать. Для всех остальных пользователей, которые в течение дня активно используют интернет, переписываются при помощи смартфона в </a:t>
            </a:r>
            <a:r>
              <a:rPr lang="ru-RU" sz="1600" dirty="0" err="1"/>
              <a:t>соцсетях</a:t>
            </a:r>
            <a:r>
              <a:rPr lang="ru-RU" sz="1600" dirty="0"/>
              <a:t> или играют на нём в игры, хочу напомнить: экран мобильного практически такой же, как экран ноутбука или планшета, в той или иной степени он «напрягает» ваши глаза. И через некоторое время вы сами не заметите, как станете прищуриваться, пытаясь рассмотреть что-то вдали.</a:t>
            </a:r>
          </a:p>
          <a:p>
            <a:r>
              <a:rPr lang="ru-RU" sz="1600" dirty="0"/>
              <a:t>Как с этим бороться? В первую очередь, постарайтесь приучить себя не убивать время, развлекаясь игрой на телефоне или зависанием в </a:t>
            </a:r>
            <a:r>
              <a:rPr lang="ru-RU" sz="1600" dirty="0" err="1"/>
              <a:t>соцсетях</a:t>
            </a:r>
            <a:r>
              <a:rPr lang="ru-RU" sz="1600" dirty="0"/>
              <a:t>. Безусловно, совсем отказаться от мобильного интернета вряд ли кто согласится, однако в ваших же интересах свести пользованием им к минимуму, а обычным версиям сайтов предпочитать мобильные — они рассчитаны на экран сотовых телефонов, у них крупный шрифт и нет отвлекающей рекламы, анимации и других ненужных мелочей.</a:t>
            </a:r>
          </a:p>
          <a:p>
            <a:r>
              <a:rPr lang="ru-RU" sz="1600" dirty="0"/>
              <a:t>Проверьте настройки экрана. Слишком яркая его подсветка не только быстрее разряжает аккумулятор гаджета, но и в прямом смысле «бьёт» по вашим глазам. </a:t>
            </a:r>
            <a:endParaRPr lang="ru-RU" sz="1600" dirty="0" smtClean="0"/>
          </a:p>
          <a:p>
            <a:r>
              <a:rPr lang="ru-RU" sz="1600" dirty="0" smtClean="0"/>
              <a:t>Экраны </a:t>
            </a:r>
            <a:r>
              <a:rPr lang="ru-RU" sz="1600" dirty="0"/>
              <a:t>модных сейчас смартфонов принято покрывать защитной плёнкой, защищающей их от царапин — выбирайте качественную плёнку с эффектом «</a:t>
            </a:r>
            <a:r>
              <a:rPr lang="ru-RU" sz="1600" dirty="0" err="1"/>
              <a:t>антиблик</a:t>
            </a:r>
            <a:r>
              <a:rPr lang="ru-RU" sz="1600" dirty="0"/>
              <a:t>».</a:t>
            </a:r>
          </a:p>
          <a:p>
            <a:endParaRPr lang="ru-RU" b="1" dirty="0"/>
          </a:p>
        </p:txBody>
      </p:sp>
      <p:pic>
        <p:nvPicPr>
          <p:cNvPr id="26626" name="Picture 2" descr="C:\Users\st1\Desktop\Соцпроект ЗОЖ\654393869.gif"/>
          <p:cNvPicPr>
            <a:picLocks noChangeAspect="1" noChangeArrowheads="1" noCrop="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273" y="4737718"/>
            <a:ext cx="4777752" cy="2070811"/>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C:\Users\st1\Desktop\Соцпроект ЗОЖ\15588170-3d-people-man-person-running-out-of-time-A-clock-Stock-Photo.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404" r="42798"/>
          <a:stretch/>
        </p:blipFill>
        <p:spPr bwMode="auto">
          <a:xfrm>
            <a:off x="7407796" y="3822752"/>
            <a:ext cx="1736204" cy="303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92252"/>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st1\Desktop\Соцпроект ЗОЖ\1366773322_vliyanie-mobilnogo-telefona-na-organiz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6652"/>
            <a:ext cx="4048705" cy="3036529"/>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27984" y="188640"/>
            <a:ext cx="3707904" cy="6186309"/>
          </a:xfrm>
          <a:prstGeom prst="rect">
            <a:avLst/>
          </a:prstGeom>
        </p:spPr>
        <p:txBody>
          <a:bodyPr wrap="square">
            <a:spAutoFit/>
          </a:bodyPr>
          <a:lstStyle/>
          <a:p>
            <a:r>
              <a:rPr lang="ru-RU" b="1" dirty="0" smtClean="0"/>
              <a:t>Уши</a:t>
            </a:r>
          </a:p>
          <a:p>
            <a:endParaRPr lang="ru-RU" b="1" dirty="0"/>
          </a:p>
          <a:p>
            <a:r>
              <a:rPr lang="ru-RU" dirty="0"/>
              <a:t>К счастью, у всех современных мобильных телефонов есть возможность регулировки громкости динамика — не забывайте пользоваться ею каждый раз, когда при очередном соединении ваш собеседник будет слишком «громким». О том, что ходить в наушниках постоянно, непрерывно слушая плеер или радио на телефоне, вредно, не писал только ленивый — напомню об этом и я. Безусловно, гарнитура мобильного очень удобна в ряде случаев, да и убрать трубку от головы она позволяет, что тоже плюс. Но после окончания разговора наушники из ушей всё-таки лучше вынуть.</a:t>
            </a:r>
          </a:p>
        </p:txBody>
      </p:sp>
      <p:pic>
        <p:nvPicPr>
          <p:cNvPr id="27651" name="Picture 3" descr="C:\Users\st1\Desktop\Соцпроект ЗОЖ\31105934-3d-small-person-pulls-hands-to-mobile-ph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3333181"/>
            <a:ext cx="4482139" cy="3366585"/>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67159"/>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124082"/>
            <a:ext cx="5256584" cy="6524863"/>
          </a:xfrm>
          <a:prstGeom prst="rect">
            <a:avLst/>
          </a:prstGeom>
        </p:spPr>
        <p:txBody>
          <a:bodyPr wrap="square">
            <a:spAutoFit/>
          </a:bodyPr>
          <a:lstStyle/>
          <a:p>
            <a:r>
              <a:rPr lang="ru-RU" b="1" dirty="0"/>
              <a:t>Руки, ноги, спина и шея</a:t>
            </a:r>
          </a:p>
          <a:p>
            <a:r>
              <a:rPr lang="ru-RU" sz="1600" dirty="0"/>
              <a:t>Вы знаете о том, что от непрерывного «</a:t>
            </a:r>
            <a:r>
              <a:rPr lang="ru-RU" sz="1600" dirty="0" err="1"/>
              <a:t>кликанья</a:t>
            </a:r>
            <a:r>
              <a:rPr lang="ru-RU" sz="1600" dirty="0"/>
              <a:t>» по клавиатуре или экрану телефона может развиться </a:t>
            </a:r>
            <a:r>
              <a:rPr lang="ru-RU" sz="1600" dirty="0" smtClean="0"/>
              <a:t>артрит</a:t>
            </a:r>
            <a:r>
              <a:rPr lang="ru-RU" sz="1600" dirty="0"/>
              <a:t> мелких суставов кисти? А если увлечённо «клацает» ребёнок — и того хуже, кисть может деформироваться, неправильно развиться? Давайте помнить, что излишества </a:t>
            </a:r>
            <a:r>
              <a:rPr lang="ru-RU" sz="1600" dirty="0" err="1"/>
              <a:t>нездоровы</a:t>
            </a:r>
            <a:r>
              <a:rPr lang="ru-RU" sz="1600" dirty="0"/>
              <a:t>, а если уж очень хочется поиграть или нужно набрать подряд пару десятков </a:t>
            </a:r>
            <a:r>
              <a:rPr lang="ru-RU" sz="1600" dirty="0" err="1"/>
              <a:t>SMSок</a:t>
            </a:r>
            <a:r>
              <a:rPr lang="ru-RU" sz="1600" dirty="0"/>
              <a:t>, время от времени придётся прерываться, чтобы сделать простейшую гимнастику для кистей рук — хотя бы встряхнуть их и пару раз сжать-разжать пальцы. Такие упражнения, кстати, окажутся замечательным средством и от онемения пальцев, которое тоже нередко провоцирует активная переписка по телефону.</a:t>
            </a:r>
          </a:p>
          <a:p>
            <a:r>
              <a:rPr lang="ru-RU" sz="1600" dirty="0"/>
              <a:t>Непосредственно ногам, конечно, мобильный телефон никакого прямого вреда причинить не может. А вот косвенный... Давайте уже наконец прекратим набирать SMS или болтать по телефону на ходу, порой не глядя, куда мы идём! Потому что подавляющее большинство травм «на ровном месте» случаются именно из-за невнимательности и погруженности в общение по мобильному телефону.</a:t>
            </a:r>
          </a:p>
          <a:p>
            <a:r>
              <a:rPr lang="ru-RU" sz="1600" dirty="0"/>
              <a:t>А ещё любители долгих разговоров и бесконечной SMS-переписки очень даже могут заработать или усугубить сколиоз и </a:t>
            </a:r>
            <a:r>
              <a:rPr lang="ru-RU" sz="1600" dirty="0" err="1" smtClean="0"/>
              <a:t>остеохандроз</a:t>
            </a:r>
            <a:r>
              <a:rPr lang="ru-RU" sz="1600" dirty="0" smtClean="0"/>
              <a:t>.</a:t>
            </a:r>
            <a:endParaRPr lang="ru-RU" sz="1600" dirty="0"/>
          </a:p>
        </p:txBody>
      </p:sp>
      <p:pic>
        <p:nvPicPr>
          <p:cNvPr id="28674" name="Picture 2" descr="C:\Users\st1\Desktop\Соцпроект ЗОЖ\460243220.jpg"/>
          <p:cNvPicPr>
            <a:picLocks noChangeAspect="1" noChangeArrowheads="1"/>
          </p:cNvPicPr>
          <p:nvPr/>
        </p:nvPicPr>
        <p:blipFill rotWithShape="1">
          <a:blip r:embed="rId2">
            <a:extLst>
              <a:ext uri="{28A0092B-C50C-407E-A947-70E740481C1C}">
                <a14:useLocalDpi xmlns:a14="http://schemas.microsoft.com/office/drawing/2010/main" val="0"/>
              </a:ext>
            </a:extLst>
          </a:blip>
          <a:srcRect l="23904" r="23596"/>
          <a:stretch/>
        </p:blipFill>
        <p:spPr bwMode="auto">
          <a:xfrm>
            <a:off x="0" y="3386513"/>
            <a:ext cx="2916049" cy="347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242747"/>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188640"/>
            <a:ext cx="7380312" cy="2585323"/>
          </a:xfrm>
          <a:prstGeom prst="rect">
            <a:avLst/>
          </a:prstGeom>
        </p:spPr>
        <p:txBody>
          <a:bodyPr wrap="square">
            <a:spAutoFit/>
          </a:bodyPr>
          <a:lstStyle/>
          <a:p>
            <a:r>
              <a:rPr lang="ru-RU" b="1" dirty="0"/>
              <a:t>Сон, внимание и память</a:t>
            </a:r>
          </a:p>
          <a:p>
            <a:r>
              <a:rPr lang="ru-RU" dirty="0"/>
              <a:t>Результат налицо: большинство горячих поклонников современных гаджетов привычно жалуются на ухудшение сна и проблемы с памятью. Почему они возникают? Сотовый нередко становится постоянным источником огромных объемов информации — как рабочей, так и сугубо бытовой, и в большинстве своём совершенно ненужной.</a:t>
            </a:r>
          </a:p>
          <a:p>
            <a:r>
              <a:rPr lang="ru-RU" dirty="0"/>
              <a:t/>
            </a:r>
            <a:br>
              <a:rPr lang="ru-RU" dirty="0"/>
            </a:br>
            <a:endParaRPr lang="ru-RU" dirty="0"/>
          </a:p>
        </p:txBody>
      </p:sp>
      <p:pic>
        <p:nvPicPr>
          <p:cNvPr id="29698" name="Picture 2" descr="C:\Users\st1\Desktop\Соцпроект ЗОЖ\animator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20" t="5087" r="5483"/>
          <a:stretch/>
        </p:blipFill>
        <p:spPr bwMode="auto">
          <a:xfrm>
            <a:off x="107505" y="3051896"/>
            <a:ext cx="3384376" cy="38061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700" name="Picture 4" descr="C:\Users\st1\Desktop\Соцпроект ЗОЖ\posle_trudnogo_rabochego_dnya_klassnyy_3d_1600x1200.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302646">
            <a:off x="3002991" y="2245558"/>
            <a:ext cx="6083003" cy="456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37498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arn(inVertical)">
                                      <p:cBhvr>
                                        <p:cTn id="7" dur="500"/>
                                        <p:tgtEl>
                                          <p:spTgt spid="29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fade">
                                      <p:cBhvr>
                                        <p:cTn id="12"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7" descr="C:\Users\st1\Desktop\Соцпроект ЗОЖ\images (3).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28184" y="3542332"/>
            <a:ext cx="2286000" cy="1933575"/>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st1\Desktop\Соцпроект ЗОЖ\images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53744"/>
            <a:ext cx="2304256" cy="2304256"/>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116632"/>
            <a:ext cx="7992888" cy="4801314"/>
          </a:xfrm>
          <a:prstGeom prst="rect">
            <a:avLst/>
          </a:prstGeom>
        </p:spPr>
        <p:txBody>
          <a:bodyPr wrap="square">
            <a:spAutoFit/>
          </a:bodyPr>
          <a:lstStyle/>
          <a:p>
            <a:r>
              <a:rPr lang="ru-RU" b="1" dirty="0"/>
              <a:t>Микробы</a:t>
            </a:r>
          </a:p>
          <a:p>
            <a:r>
              <a:rPr lang="ru-RU" sz="1600" dirty="0"/>
              <a:t>Отнеситесь к этому пункту со всей серьёзностью: на поверхности мобильных телефонов в огромных количествах обитают самые разнообразные микробы, в том числе болезнетворные. По подсчётам учёных, на мобильнике таких микробов раз в пять больше, чем на сидении унитаза в общественном туалете. Причина проста: мобильный телефон с нами повсюду, и мы постоянно касаемся его, причём обычно — далеко не чистыми руками. Он кочует из сумочки в карман пальто, из кармана на офисный стол, со стола может отправиться вместе с его хозяином в туалет в кармане брюк, а потом внезапно оказаться уже на обеденном столе. Помните, раньше частенько говорилось о том, что самая грязная вещь в нашей повседневной жизни — это деньги? Теперь пальму первенства перехватили мобильные телефоны. Микробам комфортно на их поверхности: включенный телефон всегда тёплый, а благодаря особенностям его эксплуатации, на поверхности всегда есть некоторое количество кожного жира, пота, слюны, клеточек кожи, остатков пищи — создаётся идеальная среда для процветания бактерий.</a:t>
            </a:r>
          </a:p>
          <a:p>
            <a:r>
              <a:rPr lang="ru-RU" sz="1600" dirty="0"/>
              <a:t>Что же делать? Чистота — залог здоровья. Чаще протирайте корпус телефона антибактериальной салфеткой, мойте руки, не кладите телефон на обеденный стол и, по возможности, не давайте его другим людям так же, как вы не даёте зубную щётку или расчёску.</a:t>
            </a:r>
          </a:p>
        </p:txBody>
      </p:sp>
      <p:pic>
        <p:nvPicPr>
          <p:cNvPr id="30722" name="Picture 2" descr="C:\Users\st1\Desktop\Соцпроект ЗОЖ\1406323199-6e7fd7b0d15df49df4ad4b0a5cdd3a2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6654" y="4509120"/>
            <a:ext cx="2897834" cy="234011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5" descr="Картинки по запросу микробы клипар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726" name="Picture 6" descr="C:\Users\st1\Desktop\Соцпроект ЗОЖ\images (4).jpg"/>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792608" y="5157192"/>
            <a:ext cx="2721923" cy="1558003"/>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C:\Users\st1\Desktop\Соцпроект ЗОЖ\загружено.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7944" y="4953070"/>
            <a:ext cx="2590800" cy="17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276128"/>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982</TotalTime>
  <Words>1839</Words>
  <Application>Microsoft Office PowerPoint</Application>
  <PresentationFormat>Экран (4:3)</PresentationFormat>
  <Paragraphs>101</Paragraphs>
  <Slides>38</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Изящная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Аксана</dc:creator>
  <cp:lastModifiedBy>st1</cp:lastModifiedBy>
  <cp:revision>61</cp:revision>
  <dcterms:created xsi:type="dcterms:W3CDTF">2016-11-29T13:54:24Z</dcterms:created>
  <dcterms:modified xsi:type="dcterms:W3CDTF">2016-12-05T10:58:21Z</dcterms:modified>
</cp:coreProperties>
</file>